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notesSlides/notesSlide10.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3.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charts/chart6.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ppt/charts/chart7.xml" ContentType="application/vnd.openxmlformats-officedocument.drawingml.chart+xml"/>
  <Override PartName="/ppt/charts/style5.xml" ContentType="application/vnd.ms-office.chartstyle+xml"/>
  <Override PartName="/ppt/charts/colors5.xml" ContentType="application/vnd.ms-office.chartcolorstyle+xml"/>
  <Override PartName="/ppt/charts/chart8.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5.xml" ContentType="application/vnd.openxmlformats-officedocument.presentationml.notesSlide+xml"/>
  <Override PartName="/ppt/charts/chart9.xml" ContentType="application/vnd.openxmlformats-officedocument.drawingml.chart+xml"/>
  <Override PartName="/ppt/charts/style7.xml" ContentType="application/vnd.ms-office.chartstyle+xml"/>
  <Override PartName="/ppt/charts/colors7.xml" ContentType="application/vnd.ms-office.chartcolorstyle+xml"/>
  <Override PartName="/ppt/charts/chart10.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1.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8.xml" ContentType="application/vnd.openxmlformats-officedocument.presentationml.notesSlide+xml"/>
  <Override PartName="/ppt/charts/chart12.xml" ContentType="application/vnd.openxmlformats-officedocument.drawingml.chart+xml"/>
  <Override PartName="/ppt/theme/themeOverride1.xml" ContentType="application/vnd.openxmlformats-officedocument.themeOverride+xml"/>
  <Override PartName="/ppt/charts/chart13.xml" ContentType="application/vnd.openxmlformats-officedocument.drawingml.chart+xml"/>
  <Override PartName="/ppt/theme/themeOverride2.xml" ContentType="application/vnd.openxmlformats-officedocument.themeOverride+xml"/>
  <Override PartName="/ppt/charts/chart14.xml" ContentType="application/vnd.openxmlformats-officedocument.drawingml.chart+xml"/>
  <Override PartName="/ppt/theme/themeOverride3.xml" ContentType="application/vnd.openxmlformats-officedocument.themeOverride+xml"/>
  <Override PartName="/ppt/charts/chart15.xml" ContentType="application/vnd.openxmlformats-officedocument.drawingml.chart+xml"/>
  <Override PartName="/ppt/theme/themeOverride4.xml" ContentType="application/vnd.openxmlformats-officedocument.themeOverride+xml"/>
  <Override PartName="/ppt/notesSlides/notesSlide19.xml" ContentType="application/vnd.openxmlformats-officedocument.presentationml.notesSlide+xml"/>
  <Override PartName="/ppt/charts/chart16.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0.xml" ContentType="application/vnd.openxmlformats-officedocument.presentationml.notesSlide+xml"/>
  <Override PartName="/ppt/charts/chart17.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8.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1.xml" ContentType="application/vnd.openxmlformats-officedocument.presentationml.notesSlide+xml"/>
  <Override PartName="/ppt/charts/chart19.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20.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22.xml" ContentType="application/vnd.openxmlformats-officedocument.presentationml.notesSlide+xml"/>
  <Override PartName="/ppt/charts/chart21.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22.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23.xml" ContentType="application/vnd.openxmlformats-officedocument.presentationml.notesSlide+xml"/>
  <Override PartName="/ppt/charts/chart23.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24.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26.xml" ContentType="application/vnd.openxmlformats-officedocument.presentationml.notesSlide+xml"/>
  <Override PartName="/ppt/charts/chart25.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27.xml" ContentType="application/vnd.openxmlformats-officedocument.presentationml.notesSlide+xml"/>
  <Override PartName="/ppt/charts/chart26.xml" ContentType="application/vnd.openxmlformats-officedocument.drawingml.chart+xml"/>
  <Override PartName="/ppt/theme/themeOverride5.xml" ContentType="application/vnd.openxmlformats-officedocument.themeOverride+xml"/>
  <Override PartName="/ppt/charts/chart27.xml" ContentType="application/vnd.openxmlformats-officedocument.drawingml.chart+xml"/>
  <Override PartName="/ppt/theme/themeOverride6.xml" ContentType="application/vnd.openxmlformats-officedocument.themeOverride+xml"/>
  <Override PartName="/ppt/notesSlides/notesSlide28.xml" ContentType="application/vnd.openxmlformats-officedocument.presentationml.notesSlide+xml"/>
  <Override PartName="/ppt/charts/chart28.xml" ContentType="application/vnd.openxmlformats-officedocument.drawingml.chart+xml"/>
  <Override PartName="/ppt/theme/themeOverride7.xml" ContentType="application/vnd.openxmlformats-officedocument.themeOverride+xml"/>
  <Override PartName="/ppt/charts/chart29.xml" ContentType="application/vnd.openxmlformats-officedocument.drawingml.chart+xml"/>
  <Override PartName="/ppt/theme/themeOverride8.xml" ContentType="application/vnd.openxmlformats-officedocument.themeOverride+xml"/>
  <Override PartName="/ppt/notesSlides/notesSlide29.xml" ContentType="application/vnd.openxmlformats-officedocument.presentationml.notesSlide+xml"/>
  <Override PartName="/ppt/charts/chart30.xml" ContentType="application/vnd.openxmlformats-officedocument.drawingml.chart+xml"/>
  <Override PartName="/ppt/theme/themeOverride9.xml" ContentType="application/vnd.openxmlformats-officedocument.themeOverride+xml"/>
  <Override PartName="/ppt/charts/chart31.xml" ContentType="application/vnd.openxmlformats-officedocument.drawingml.chart+xml"/>
  <Override PartName="/ppt/theme/themeOverride10.xml" ContentType="application/vnd.openxmlformats-officedocument.themeOverride+xml"/>
  <Override PartName="/ppt/notesSlides/notesSlide30.xml" ContentType="application/vnd.openxmlformats-officedocument.presentationml.notesSlide+xml"/>
  <Override PartName="/ppt/charts/chart32.xml" ContentType="application/vnd.openxmlformats-officedocument.drawingml.chart+xml"/>
  <Override PartName="/ppt/theme/themeOverride11.xml" ContentType="application/vnd.openxmlformats-officedocument.themeOverride+xml"/>
  <Override PartName="/ppt/charts/chart33.xml" ContentType="application/vnd.openxmlformats-officedocument.drawingml.chart+xml"/>
  <Override PartName="/ppt/theme/themeOverride12.xml" ContentType="application/vnd.openxmlformats-officedocument.themeOverride+xml"/>
  <Override PartName="/ppt/notesSlides/notesSlide31.xml" ContentType="application/vnd.openxmlformats-officedocument.presentationml.notesSlide+xml"/>
  <Override PartName="/ppt/charts/chart34.xml" ContentType="application/vnd.openxmlformats-officedocument.drawingml.chart+xml"/>
  <Override PartName="/ppt/charts/style20.xml" ContentType="application/vnd.ms-office.chartstyle+xml"/>
  <Override PartName="/ppt/charts/colors20.xml" ContentType="application/vnd.ms-office.chartcolorstyle+xml"/>
  <Override PartName="/ppt/notesSlides/notesSlide32.xml" ContentType="application/vnd.openxmlformats-officedocument.presentationml.notesSlide+xml"/>
  <Override PartName="/ppt/charts/chart35.xml" ContentType="application/vnd.openxmlformats-officedocument.drawingml.chart+xml"/>
  <Override PartName="/ppt/theme/themeOverride13.xml" ContentType="application/vnd.openxmlformats-officedocument.themeOverride+xml"/>
  <Override PartName="/ppt/charts/chart36.xml" ContentType="application/vnd.openxmlformats-officedocument.drawingml.chart+xml"/>
  <Override PartName="/ppt/theme/themeOverride14.xml" ContentType="application/vnd.openxmlformats-officedocument.themeOverr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37.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38.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39.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91" r:id="rId1"/>
    <p:sldMasterId id="2147483988" r:id="rId2"/>
    <p:sldMasterId id="2147484288" r:id="rId3"/>
  </p:sldMasterIdLst>
  <p:notesMasterIdLst>
    <p:notesMasterId r:id="rId45"/>
  </p:notesMasterIdLst>
  <p:handoutMasterIdLst>
    <p:handoutMasterId r:id="rId46"/>
  </p:handoutMasterIdLst>
  <p:sldIdLst>
    <p:sldId id="2147375110" r:id="rId4"/>
    <p:sldId id="2147375265" r:id="rId5"/>
    <p:sldId id="2147483062" r:id="rId6"/>
    <p:sldId id="2147473314" r:id="rId7"/>
    <p:sldId id="2147473318" r:id="rId8"/>
    <p:sldId id="2147473391" r:id="rId9"/>
    <p:sldId id="2147483061" r:id="rId10"/>
    <p:sldId id="2147473349" r:id="rId11"/>
    <p:sldId id="2147473333" r:id="rId12"/>
    <p:sldId id="2147483047" r:id="rId13"/>
    <p:sldId id="2147473330" r:id="rId14"/>
    <p:sldId id="2147483044" r:id="rId15"/>
    <p:sldId id="2147473387" r:id="rId16"/>
    <p:sldId id="2147473385" r:id="rId17"/>
    <p:sldId id="2147473386" r:id="rId18"/>
    <p:sldId id="2147473382" r:id="rId19"/>
    <p:sldId id="2147473367" r:id="rId20"/>
    <p:sldId id="2147483054" r:id="rId21"/>
    <p:sldId id="2147483058" r:id="rId22"/>
    <p:sldId id="2147473334" r:id="rId23"/>
    <p:sldId id="2147473335" r:id="rId24"/>
    <p:sldId id="2147473336" r:id="rId25"/>
    <p:sldId id="2147473346" r:id="rId26"/>
    <p:sldId id="2147483056" r:id="rId27"/>
    <p:sldId id="2147473373" r:id="rId28"/>
    <p:sldId id="2147473347" r:id="rId29"/>
    <p:sldId id="2147473368" r:id="rId30"/>
    <p:sldId id="2147473369" r:id="rId31"/>
    <p:sldId id="2147473370" r:id="rId32"/>
    <p:sldId id="2147473371" r:id="rId33"/>
    <p:sldId id="2147473372" r:id="rId34"/>
    <p:sldId id="2147473388" r:id="rId35"/>
    <p:sldId id="2147473355" r:id="rId36"/>
    <p:sldId id="2147375409" r:id="rId37"/>
    <p:sldId id="2147483049" r:id="rId38"/>
    <p:sldId id="2147473389" r:id="rId39"/>
    <p:sldId id="2147473390" r:id="rId40"/>
    <p:sldId id="2147375394" r:id="rId41"/>
    <p:sldId id="2147375108" r:id="rId42"/>
    <p:sldId id="2147375109" r:id="rId43"/>
    <p:sldId id="2147375288" r:id="rId44"/>
  </p:sldIdLst>
  <p:sldSz cx="14630400" cy="8229600"/>
  <p:notesSz cx="6858000" cy="9144000"/>
  <p:defaultTextStyle>
    <a:defPPr>
      <a:defRPr lang="en-US"/>
    </a:defPPr>
    <a:lvl1pPr marL="0" algn="l" defTabSz="1097573" rtl="0" eaLnBrk="1" latinLnBrk="0" hangingPunct="1">
      <a:defRPr sz="2160" kern="1200">
        <a:solidFill>
          <a:schemeClr val="tx1"/>
        </a:solidFill>
        <a:latin typeface="+mn-lt"/>
        <a:ea typeface="+mn-ea"/>
        <a:cs typeface="+mn-cs"/>
      </a:defRPr>
    </a:lvl1pPr>
    <a:lvl2pPr marL="548786" algn="l" defTabSz="1097573" rtl="0" eaLnBrk="1" latinLnBrk="0" hangingPunct="1">
      <a:defRPr sz="2160" kern="1200">
        <a:solidFill>
          <a:schemeClr val="tx1"/>
        </a:solidFill>
        <a:latin typeface="+mn-lt"/>
        <a:ea typeface="+mn-ea"/>
        <a:cs typeface="+mn-cs"/>
      </a:defRPr>
    </a:lvl2pPr>
    <a:lvl3pPr marL="1097573" algn="l" defTabSz="1097573" rtl="0" eaLnBrk="1" latinLnBrk="0" hangingPunct="1">
      <a:defRPr sz="2160" kern="1200">
        <a:solidFill>
          <a:schemeClr val="tx1"/>
        </a:solidFill>
        <a:latin typeface="+mn-lt"/>
        <a:ea typeface="+mn-ea"/>
        <a:cs typeface="+mn-cs"/>
      </a:defRPr>
    </a:lvl3pPr>
    <a:lvl4pPr marL="1646358" algn="l" defTabSz="1097573" rtl="0" eaLnBrk="1" latinLnBrk="0" hangingPunct="1">
      <a:defRPr sz="2160" kern="1200">
        <a:solidFill>
          <a:schemeClr val="tx1"/>
        </a:solidFill>
        <a:latin typeface="+mn-lt"/>
        <a:ea typeface="+mn-ea"/>
        <a:cs typeface="+mn-cs"/>
      </a:defRPr>
    </a:lvl4pPr>
    <a:lvl5pPr marL="2195146" algn="l" defTabSz="1097573" rtl="0" eaLnBrk="1" latinLnBrk="0" hangingPunct="1">
      <a:defRPr sz="2160" kern="1200">
        <a:solidFill>
          <a:schemeClr val="tx1"/>
        </a:solidFill>
        <a:latin typeface="+mn-lt"/>
        <a:ea typeface="+mn-ea"/>
        <a:cs typeface="+mn-cs"/>
      </a:defRPr>
    </a:lvl5pPr>
    <a:lvl6pPr marL="2743931" algn="l" defTabSz="1097573" rtl="0" eaLnBrk="1" latinLnBrk="0" hangingPunct="1">
      <a:defRPr sz="2160" kern="1200">
        <a:solidFill>
          <a:schemeClr val="tx1"/>
        </a:solidFill>
        <a:latin typeface="+mn-lt"/>
        <a:ea typeface="+mn-ea"/>
        <a:cs typeface="+mn-cs"/>
      </a:defRPr>
    </a:lvl6pPr>
    <a:lvl7pPr marL="3292718" algn="l" defTabSz="1097573" rtl="0" eaLnBrk="1" latinLnBrk="0" hangingPunct="1">
      <a:defRPr sz="2160" kern="1200">
        <a:solidFill>
          <a:schemeClr val="tx1"/>
        </a:solidFill>
        <a:latin typeface="+mn-lt"/>
        <a:ea typeface="+mn-ea"/>
        <a:cs typeface="+mn-cs"/>
      </a:defRPr>
    </a:lvl7pPr>
    <a:lvl8pPr marL="3841504" algn="l" defTabSz="1097573" rtl="0" eaLnBrk="1" latinLnBrk="0" hangingPunct="1">
      <a:defRPr sz="2160" kern="1200">
        <a:solidFill>
          <a:schemeClr val="tx1"/>
        </a:solidFill>
        <a:latin typeface="+mn-lt"/>
        <a:ea typeface="+mn-ea"/>
        <a:cs typeface="+mn-cs"/>
      </a:defRPr>
    </a:lvl8pPr>
    <a:lvl9pPr marL="4390291" algn="l" defTabSz="1097573" rtl="0" eaLnBrk="1" latinLnBrk="0" hangingPunct="1">
      <a:defRPr sz="21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322214-61E7-6222-7D15-7874CC524759}" name="Kirsten S Crysel" initials="KSC" userId="S::kirsten.crysel@us.ibm.com::ff073cb5-8a5d-4abe-80e3-e90d2563d628" providerId="AD"/>
  <p188:author id="{AC480D2F-BDDE-D5CF-567C-656B1BFE8644}" name="Ken Pace" initials="" userId="S::kpace@ca.ibm.com::9005d22c-b1c9-4926-a032-cbccf75d5ff1" providerId="AD"/>
  <p188:author id="{33EA9EBA-A150-2ADA-96BD-10637C964DD7}" name="Annette E Laprade" initials="AEL" userId="S::annette.laprade@us.ibm.com::41b9738d-5bb0-4127-be1c-06a963129c47" providerId="AD"/>
  <p188:author id="{D6E762C3-ECFC-CB6B-620C-1D0CF6016A43}" name="ROSY KAR" initials="RK" userId="S::rosykar@sg.ibm.com::31ba2d36-52bf-4068-a383-909f7782d03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3B1FF"/>
    <a:srgbClr val="E5F6FF"/>
    <a:srgbClr val="82CFFF"/>
    <a:srgbClr val="1192E8"/>
    <a:srgbClr val="002D9C"/>
    <a:srgbClr val="0F62FE"/>
    <a:srgbClr val="0043CE"/>
    <a:srgbClr val="E8DAFF"/>
    <a:srgbClr val="D4B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03" autoAdjust="0"/>
    <p:restoredTop sz="93469" autoAdjust="0"/>
  </p:normalViewPr>
  <p:slideViewPr>
    <p:cSldViewPr snapToObjects="1">
      <p:cViewPr varScale="1">
        <p:scale>
          <a:sx n="96" d="100"/>
          <a:sy n="96" d="100"/>
        </p:scale>
        <p:origin x="656" y="176"/>
      </p:cViewPr>
      <p:guideLst>
        <p:guide orient="horz" pos="2592"/>
        <p:guide pos="4608"/>
      </p:guideLst>
    </p:cSldViewPr>
  </p:slideViewPr>
  <p:outlineViewPr>
    <p:cViewPr>
      <p:scale>
        <a:sx n="33" d="100"/>
        <a:sy n="33" d="100"/>
      </p:scale>
      <p:origin x="0" y="-12448"/>
    </p:cViewPr>
  </p:outlineViewPr>
  <p:notesTextViewPr>
    <p:cViewPr>
      <p:scale>
        <a:sx n="125" d="100"/>
        <a:sy n="125" d="100"/>
      </p:scale>
      <p:origin x="0" y="0"/>
    </p:cViewPr>
  </p:notesTextViewPr>
  <p:sorterViewPr>
    <p:cViewPr>
      <p:scale>
        <a:sx n="65" d="100"/>
        <a:sy n="65" d="100"/>
      </p:scale>
      <p:origin x="0" y="0"/>
    </p:cViewPr>
  </p:sorterViewPr>
  <p:notesViewPr>
    <p:cSldViewPr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microsoft.com/office/2018/10/relationships/authors" Targe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handoutMaster" Target="handoutMasters/handoutMaster1.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8.xml"/><Relationship Id="rId1" Type="http://schemas.microsoft.com/office/2011/relationships/chartStyle" Target="style8.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9.xml"/><Relationship Id="rId1" Type="http://schemas.microsoft.com/office/2011/relationships/chartStyle" Target="style9.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2.xlsx"/><Relationship Id="rId1" Type="http://schemas.openxmlformats.org/officeDocument/2006/relationships/themeOverride" Target="../theme/themeOverride2.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3.xlsx"/><Relationship Id="rId1" Type="http://schemas.openxmlformats.org/officeDocument/2006/relationships/themeOverride" Target="../theme/themeOverride3.xml"/></Relationships>
</file>

<file path=ppt/charts/_rels/chart15.xml.rels><?xml version="1.0" encoding="UTF-8" standalone="yes"?>
<Relationships xmlns="http://schemas.openxmlformats.org/package/2006/relationships"><Relationship Id="rId2" Type="http://schemas.openxmlformats.org/officeDocument/2006/relationships/package" Target="../embeddings/Microsoft_Excel_Worksheet14.xlsx"/><Relationship Id="rId1" Type="http://schemas.openxmlformats.org/officeDocument/2006/relationships/themeOverride" Target="../theme/themeOverride4.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0.xml"/><Relationship Id="rId1" Type="http://schemas.microsoft.com/office/2011/relationships/chartStyle" Target="style10.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1.xml"/><Relationship Id="rId1" Type="http://schemas.microsoft.com/office/2011/relationships/chartStyle" Target="style11.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2.xml"/><Relationship Id="rId1" Type="http://schemas.microsoft.com/office/2011/relationships/chartStyle" Target="style12.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4.xml"/><Relationship Id="rId1" Type="http://schemas.microsoft.com/office/2011/relationships/chartStyle" Target="style14.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5.xml"/><Relationship Id="rId1" Type="http://schemas.microsoft.com/office/2011/relationships/chartStyle" Target="style15.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6.xml"/><Relationship Id="rId1" Type="http://schemas.microsoft.com/office/2011/relationships/chartStyle" Target="style16.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7.xml"/><Relationship Id="rId1" Type="http://schemas.microsoft.com/office/2011/relationships/chartStyle" Target="style17.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8.xml"/><Relationship Id="rId1" Type="http://schemas.microsoft.com/office/2011/relationships/chartStyle" Target="style18.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9.xml"/><Relationship Id="rId1" Type="http://schemas.microsoft.com/office/2011/relationships/chartStyle" Target="style19.xml"/></Relationships>
</file>

<file path=ppt/charts/_rels/chart26.xml.rels><?xml version="1.0" encoding="UTF-8" standalone="yes"?>
<Relationships xmlns="http://schemas.openxmlformats.org/package/2006/relationships"><Relationship Id="rId2" Type="http://schemas.openxmlformats.org/officeDocument/2006/relationships/package" Target="../embeddings/Microsoft_Excel_Worksheet25.xlsx"/><Relationship Id="rId1" Type="http://schemas.openxmlformats.org/officeDocument/2006/relationships/themeOverride" Target="../theme/themeOverride5.xml"/></Relationships>
</file>

<file path=ppt/charts/_rels/chart27.xml.rels><?xml version="1.0" encoding="UTF-8" standalone="yes"?>
<Relationships xmlns="http://schemas.openxmlformats.org/package/2006/relationships"><Relationship Id="rId2" Type="http://schemas.openxmlformats.org/officeDocument/2006/relationships/package" Target="../embeddings/Microsoft_Excel_Worksheet26.xlsx"/><Relationship Id="rId1" Type="http://schemas.openxmlformats.org/officeDocument/2006/relationships/themeOverride" Target="../theme/themeOverride6.xml"/></Relationships>
</file>

<file path=ppt/charts/_rels/chart28.xml.rels><?xml version="1.0" encoding="UTF-8" standalone="yes"?>
<Relationships xmlns="http://schemas.openxmlformats.org/package/2006/relationships"><Relationship Id="rId2" Type="http://schemas.openxmlformats.org/officeDocument/2006/relationships/package" Target="../embeddings/Microsoft_Excel_Worksheet27.xlsx"/><Relationship Id="rId1" Type="http://schemas.openxmlformats.org/officeDocument/2006/relationships/themeOverride" Target="../theme/themeOverride7.xml"/></Relationships>
</file>

<file path=ppt/charts/_rels/chart29.xml.rels><?xml version="1.0" encoding="UTF-8" standalone="yes"?>
<Relationships xmlns="http://schemas.openxmlformats.org/package/2006/relationships"><Relationship Id="rId2" Type="http://schemas.openxmlformats.org/officeDocument/2006/relationships/package" Target="../embeddings/Microsoft_Excel_Worksheet28.xlsx"/><Relationship Id="rId1" Type="http://schemas.openxmlformats.org/officeDocument/2006/relationships/themeOverride" Target="../theme/themeOverride8.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2" Type="http://schemas.openxmlformats.org/officeDocument/2006/relationships/package" Target="../embeddings/Microsoft_Excel_Worksheet29.xlsx"/><Relationship Id="rId1" Type="http://schemas.openxmlformats.org/officeDocument/2006/relationships/themeOverride" Target="../theme/themeOverride9.xml"/></Relationships>
</file>

<file path=ppt/charts/_rels/chart31.xml.rels><?xml version="1.0" encoding="UTF-8" standalone="yes"?>
<Relationships xmlns="http://schemas.openxmlformats.org/package/2006/relationships"><Relationship Id="rId2" Type="http://schemas.openxmlformats.org/officeDocument/2006/relationships/package" Target="../embeddings/Microsoft_Excel_Worksheet30.xlsx"/><Relationship Id="rId1" Type="http://schemas.openxmlformats.org/officeDocument/2006/relationships/themeOverride" Target="../theme/themeOverride10.xml"/></Relationships>
</file>

<file path=ppt/charts/_rels/chart32.xml.rels><?xml version="1.0" encoding="UTF-8" standalone="yes"?>
<Relationships xmlns="http://schemas.openxmlformats.org/package/2006/relationships"><Relationship Id="rId2" Type="http://schemas.openxmlformats.org/officeDocument/2006/relationships/package" Target="../embeddings/Microsoft_Excel_Worksheet31.xlsx"/><Relationship Id="rId1" Type="http://schemas.openxmlformats.org/officeDocument/2006/relationships/themeOverride" Target="../theme/themeOverride11.xml"/></Relationships>
</file>

<file path=ppt/charts/_rels/chart33.xml.rels><?xml version="1.0" encoding="UTF-8" standalone="yes"?>
<Relationships xmlns="http://schemas.openxmlformats.org/package/2006/relationships"><Relationship Id="rId2" Type="http://schemas.openxmlformats.org/officeDocument/2006/relationships/package" Target="../embeddings/Microsoft_Excel_Worksheet32.xlsx"/><Relationship Id="rId1" Type="http://schemas.openxmlformats.org/officeDocument/2006/relationships/themeOverride" Target="../theme/themeOverride12.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20.xml"/><Relationship Id="rId1" Type="http://schemas.microsoft.com/office/2011/relationships/chartStyle" Target="style20.xml"/></Relationships>
</file>

<file path=ppt/charts/_rels/chart35.xml.rels><?xml version="1.0" encoding="UTF-8" standalone="yes"?>
<Relationships xmlns="http://schemas.openxmlformats.org/package/2006/relationships"><Relationship Id="rId2" Type="http://schemas.openxmlformats.org/officeDocument/2006/relationships/package" Target="../embeddings/Microsoft_Excel_Worksheet34.xlsx"/><Relationship Id="rId1" Type="http://schemas.openxmlformats.org/officeDocument/2006/relationships/themeOverride" Target="../theme/themeOverride13.xml"/></Relationships>
</file>

<file path=ppt/charts/_rels/chart36.xml.rels><?xml version="1.0" encoding="UTF-8" standalone="yes"?>
<Relationships xmlns="http://schemas.openxmlformats.org/package/2006/relationships"><Relationship Id="rId2" Type="http://schemas.openxmlformats.org/officeDocument/2006/relationships/package" Target="../embeddings/Microsoft_Excel_Worksheet35.xlsx"/><Relationship Id="rId1" Type="http://schemas.openxmlformats.org/officeDocument/2006/relationships/themeOverride" Target="../theme/themeOverride14.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21.xml"/><Relationship Id="rId1" Type="http://schemas.microsoft.com/office/2011/relationships/chartStyle" Target="style21.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22.xml"/><Relationship Id="rId1" Type="http://schemas.microsoft.com/office/2011/relationships/chartStyle" Target="style22.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23.xml"/><Relationship Id="rId1" Type="http://schemas.microsoft.com/office/2011/relationships/chartStyle" Target="style2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3.xml"/><Relationship Id="rId1" Type="http://schemas.microsoft.com/office/2011/relationships/chartStyle" Target="style3.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4.xml"/><Relationship Id="rId1" Type="http://schemas.microsoft.com/office/2011/relationships/chartStyle" Target="style4.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5.xml"/><Relationship Id="rId1" Type="http://schemas.microsoft.com/office/2011/relationships/chartStyle" Target="style5.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6.xml"/><Relationship Id="rId1" Type="http://schemas.microsoft.com/office/2011/relationships/chartStyle" Target="style6.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a:lstStyle/>
          <a:p>
            <a:pPr>
              <a:defRPr/>
            </a:pPr>
            <a:r>
              <a:rPr lang="en-US" sz="1800" b="0" i="0" u="none" strike="noStrike" baseline="0" dirty="0">
                <a:solidFill>
                  <a:srgbClr val="000000"/>
                </a:solidFill>
              </a:rPr>
              <a:t>Traditional AI use cases applied </a:t>
            </a:r>
            <a:r>
              <a:rPr lang="en-US" sz="1800" b="0" i="0" u="none" strike="noStrike" baseline="0" dirty="0"/>
              <a:t>in the IT organization</a:t>
            </a:r>
            <a:endParaRPr lang="en-SG" sz="1800" b="0" dirty="0"/>
          </a:p>
        </c:rich>
      </c:tx>
      <c:overlay val="0"/>
    </c:title>
    <c:autoTitleDeleted val="0"/>
    <c:plotArea>
      <c:layout>
        <c:manualLayout>
          <c:layoutTarget val="inner"/>
          <c:xMode val="edge"/>
          <c:yMode val="edge"/>
          <c:x val="0.28550714494021578"/>
          <c:y val="0.10232021905173656"/>
          <c:w val="0.70091260814620393"/>
          <c:h val="0.81915267238806566"/>
        </c:manualLayout>
      </c:layout>
      <c:barChart>
        <c:barDir val="bar"/>
        <c:grouping val="clustered"/>
        <c:varyColors val="0"/>
        <c:ser>
          <c:idx val="1"/>
          <c:order val="0"/>
          <c:tx>
            <c:strRef>
              <c:f>Sheet1!$B$1</c:f>
              <c:strCache>
                <c:ptCount val="1"/>
                <c:pt idx="0">
                  <c:v>All Respondents</c:v>
                </c:pt>
              </c:strCache>
            </c:strRef>
          </c:tx>
          <c:spPr>
            <a:solidFill>
              <a:srgbClr val="1192E8"/>
            </a:solidFill>
          </c:spPr>
          <c:invertIfNegative val="0"/>
          <c:dLbls>
            <c:spPr>
              <a:noFill/>
              <a:ln>
                <a:noFill/>
              </a:ln>
              <a:effectLst/>
            </c:spPr>
            <c:txPr>
              <a:bodyPr wrap="square" lIns="38100" tIns="19050" rIns="38100" bIns="19050" anchor="ctr">
                <a:spAutoFit/>
              </a:bodyPr>
              <a:lstStyle/>
              <a:p>
                <a:pPr>
                  <a:defRPr sz="1400">
                    <a:solidFill>
                      <a:schemeClr val="bg1"/>
                    </a:solidFill>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Sheet1!$A$2:$A$11</c:f>
              <c:strCache>
                <c:ptCount val="10"/>
                <c:pt idx="0">
                  <c:v>Enterprise architecture design</c:v>
                </c:pt>
                <c:pt idx="1">
                  <c:v>Code generation (e.g., rule or template-based)</c:v>
                </c:pt>
                <c:pt idx="2">
                  <c:v>Dynamic resource allocation</c:v>
                </c:pt>
                <c:pt idx="3">
                  <c:v>Data privacy and anonymization</c:v>
                </c:pt>
                <c:pt idx="4">
                  <c:v>Automated report generation</c:v>
                </c:pt>
                <c:pt idx="5">
                  <c:v>IT support via self-service</c:v>
                </c:pt>
                <c:pt idx="6">
                  <c:v>Automated ticket routing</c:v>
                </c:pt>
                <c:pt idx="7">
                  <c:v>IT service level optimization</c:v>
                </c:pt>
                <c:pt idx="8">
                  <c:v>Security enhancement</c:v>
                </c:pt>
                <c:pt idx="9">
                  <c:v>Software testing</c:v>
                </c:pt>
              </c:strCache>
            </c:strRef>
          </c:cat>
          <c:val>
            <c:numRef>
              <c:f>Sheet1!$B$2:$B$11</c:f>
              <c:numCache>
                <c:formatCode>0%</c:formatCode>
                <c:ptCount val="10"/>
                <c:pt idx="0">
                  <c:v>0.17046979865771811</c:v>
                </c:pt>
                <c:pt idx="1">
                  <c:v>0.43221476510067114</c:v>
                </c:pt>
                <c:pt idx="2">
                  <c:v>0.44161073825503344</c:v>
                </c:pt>
                <c:pt idx="3">
                  <c:v>0.45369127516778518</c:v>
                </c:pt>
                <c:pt idx="4">
                  <c:v>0.63758389261744952</c:v>
                </c:pt>
                <c:pt idx="5">
                  <c:v>0.69127516778523479</c:v>
                </c:pt>
                <c:pt idx="6">
                  <c:v>0.80402684563758398</c:v>
                </c:pt>
                <c:pt idx="7">
                  <c:v>0.80671140939597319</c:v>
                </c:pt>
                <c:pt idx="8">
                  <c:v>0.88187919463087239</c:v>
                </c:pt>
                <c:pt idx="9">
                  <c:v>0.93288590604026844</c:v>
                </c:pt>
              </c:numCache>
            </c:numRef>
          </c:val>
          <c:extLst>
            <c:ext xmlns:c16="http://schemas.microsoft.com/office/drawing/2014/chart" uri="{C3380CC4-5D6E-409C-BE32-E72D297353CC}">
              <c16:uniqueId val="{00000000-77D9-4DCA-8563-D221A2CD472A}"/>
            </c:ext>
          </c:extLst>
        </c:ser>
        <c:dLbls>
          <c:dLblPos val="outEnd"/>
          <c:showLegendKey val="0"/>
          <c:showVal val="1"/>
          <c:showCatName val="0"/>
          <c:showSerName val="0"/>
          <c:showPercent val="0"/>
          <c:showBubbleSize val="0"/>
        </c:dLbls>
        <c:gapWidth val="60"/>
        <c:axId val="177317376"/>
        <c:axId val="177318912"/>
      </c:barChart>
      <c:catAx>
        <c:axId val="177317376"/>
        <c:scaling>
          <c:orientation val="minMax"/>
        </c:scaling>
        <c:delete val="0"/>
        <c:axPos val="l"/>
        <c:numFmt formatCode="General" sourceLinked="1"/>
        <c:majorTickMark val="out"/>
        <c:minorTickMark val="none"/>
        <c:tickLblPos val="nextTo"/>
        <c:spPr>
          <a:noFill/>
          <a:ln w="9525" cap="flat" cmpd="sng" algn="ctr">
            <a:noFill/>
            <a:prstDash val="solid"/>
            <a:round/>
          </a:ln>
          <a:effectLst/>
        </c:spPr>
        <c:txPr>
          <a:bodyPr rot="0" spcFirstLastPara="1" vertOverflow="ellipsis" wrap="square" anchor="ctr" anchorCtr="1"/>
          <a:lstStyle/>
          <a:p>
            <a:pPr>
              <a:defRPr sz="1200" b="0" i="0" u="none" strike="noStrike" kern="1200" baseline="0" smtId="4294967295">
                <a:solidFill>
                  <a:schemeClr val="tx1"/>
                </a:solidFill>
                <a:latin typeface="IBM Plex Sans Light" panose="020B0403050203000203" pitchFamily="34" charset="0"/>
                <a:ea typeface="Arial" pitchFamily="34" charset="0"/>
                <a:cs typeface="Arial" pitchFamily="34" charset="0"/>
              </a:defRPr>
            </a:pPr>
            <a:endParaRPr lang="en-US"/>
          </a:p>
        </c:txPr>
        <c:crossAx val="177318912"/>
        <c:crosses val="autoZero"/>
        <c:auto val="0"/>
        <c:lblAlgn val="ctr"/>
        <c:lblOffset val="100"/>
        <c:noMultiLvlLbl val="0"/>
      </c:catAx>
      <c:valAx>
        <c:axId val="177318912"/>
        <c:scaling>
          <c:orientation val="minMax"/>
          <c:max val="1"/>
          <c:min val="0"/>
        </c:scaling>
        <c:delete val="1"/>
        <c:axPos val="b"/>
        <c:numFmt formatCode="0%" sourceLinked="0"/>
        <c:majorTickMark val="out"/>
        <c:minorTickMark val="none"/>
        <c:tickLblPos val="nextTo"/>
        <c:crossAx val="177317376"/>
        <c:crosses val="autoZero"/>
        <c:crossBetween val="between"/>
      </c:valAx>
      <c:spPr>
        <a:noFill/>
        <a:ln w="3989">
          <a:noFill/>
          <a:prstDash val="solid"/>
        </a:ln>
        <a:effectLst/>
      </c:spPr>
    </c:plotArea>
    <c:plotVisOnly val="1"/>
    <c:dispBlanksAs val="gap"/>
    <c:showDLblsOverMax val="1"/>
  </c:chart>
  <c:spPr>
    <a:noFill/>
    <a:ln w="9525">
      <a:noFill/>
      <a:round/>
    </a:ln>
    <a:effectLst/>
  </c:spPr>
  <c:txPr>
    <a:bodyPr/>
    <a:lstStyle/>
    <a:p>
      <a:pPr>
        <a:defRPr sz="1000" b="0" i="0" u="none" strike="noStrike" baseline="0" smtId="4294967295">
          <a:solidFill>
            <a:schemeClr val="tx1"/>
          </a:solidFill>
          <a:latin typeface="IBM Plex Sans Light" panose="020B0403050203000203" pitchFamily="34" charset="0"/>
          <a:ea typeface="Arial" pitchFamily="34" charset="0"/>
          <a:cs typeface="Arial" pitchFamily="34"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88951671219668982"/>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B1D4-4D26-A016-E2A5E7F6C5E9}"/>
              </c:ext>
            </c:extLst>
          </c:dPt>
          <c:dPt>
            <c:idx val="1"/>
            <c:invertIfNegative val="0"/>
            <c:bubble3D val="0"/>
            <c:spPr>
              <a:solidFill>
                <a:srgbClr val="1192E8"/>
              </a:solidFill>
              <a:ln>
                <a:noFill/>
              </a:ln>
              <a:effectLst/>
            </c:spPr>
            <c:extLst>
              <c:ext xmlns:c16="http://schemas.microsoft.com/office/drawing/2014/chart" uri="{C3380CC4-5D6E-409C-BE32-E72D297353CC}">
                <c16:uniqueId val="{00000003-B1D4-4D26-A016-E2A5E7F6C5E9}"/>
              </c:ext>
            </c:extLst>
          </c:dPt>
          <c:dPt>
            <c:idx val="2"/>
            <c:invertIfNegative val="0"/>
            <c:bubble3D val="0"/>
            <c:spPr>
              <a:solidFill>
                <a:srgbClr val="0043CE"/>
              </a:solidFill>
              <a:ln>
                <a:noFill/>
              </a:ln>
              <a:effectLst/>
            </c:spPr>
            <c:extLst>
              <c:ext xmlns:c16="http://schemas.microsoft.com/office/drawing/2014/chart" uri="{C3380CC4-5D6E-409C-BE32-E72D297353CC}">
                <c16:uniqueId val="{00000005-B1D4-4D26-A016-E2A5E7F6C5E9}"/>
              </c:ext>
            </c:extLst>
          </c:dPt>
          <c:dPt>
            <c:idx val="3"/>
            <c:invertIfNegative val="0"/>
            <c:bubble3D val="0"/>
            <c:spPr>
              <a:solidFill>
                <a:srgbClr val="0F62FE"/>
              </a:solidFill>
              <a:ln>
                <a:noFill/>
              </a:ln>
              <a:effectLst/>
            </c:spPr>
            <c:extLst>
              <c:ext xmlns:c16="http://schemas.microsoft.com/office/drawing/2014/chart" uri="{C3380CC4-5D6E-409C-BE32-E72D297353CC}">
                <c16:uniqueId val="{00000007-B1D4-4D26-A016-E2A5E7F6C5E9}"/>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0%</c:formatCode>
                <c:ptCount val="2"/>
                <c:pt idx="0">
                  <c:v>0.1</c:v>
                </c:pt>
                <c:pt idx="1">
                  <c:v>0.08</c:v>
                </c:pt>
              </c:numCache>
            </c:numRef>
          </c:val>
          <c:extLst>
            <c:ext xmlns:c16="http://schemas.microsoft.com/office/drawing/2014/chart" uri="{C3380CC4-5D6E-409C-BE32-E72D297353CC}">
              <c16:uniqueId val="{00000008-B1D4-4D26-A016-E2A5E7F6C5E9}"/>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0.2"/>
        </c:scaling>
        <c:delete val="1"/>
        <c:axPos val="l"/>
        <c:numFmt formatCode="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j-lt"/>
                <a:ea typeface="+mn-ea"/>
                <a:cs typeface="+mn-cs"/>
              </a:defRPr>
            </a:pPr>
            <a:r>
              <a:rPr lang="en-US" sz="1800" b="0" i="0" u="none" strike="noStrike" kern="1200" spc="0" baseline="0" dirty="0">
                <a:solidFill>
                  <a:schemeClr val="tx1"/>
                </a:solidFill>
                <a:latin typeface="IBM Plex Sans Light" panose="020B0403050203000203" pitchFamily="34" charset="0"/>
              </a:rPr>
              <a:t>Percentage of top performers by level of AI adoption maturity</a:t>
            </a:r>
            <a:endParaRPr lang="en-SG" sz="1800" b="0" i="0" dirty="0">
              <a:solidFill>
                <a:schemeClr val="tx1"/>
              </a:solidFill>
              <a:latin typeface="IBM Plex Sans Light" panose="020B0403050203000203" pitchFamily="34" charset="0"/>
            </a:endParaRPr>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j-lt"/>
              <a:ea typeface="+mn-ea"/>
              <a:cs typeface="+mn-cs"/>
            </a:defRPr>
          </a:pPr>
          <a:endParaRPr lang="en-SG"/>
        </a:p>
      </c:txPr>
    </c:title>
    <c:autoTitleDeleted val="0"/>
    <c:plotArea>
      <c:layout>
        <c:manualLayout>
          <c:layoutTarget val="inner"/>
          <c:xMode val="edge"/>
          <c:yMode val="edge"/>
          <c:x val="2.2357723577235773E-2"/>
          <c:y val="0.14564826872752545"/>
          <c:w val="0.95528455284552849"/>
          <c:h val="0.62215262294380258"/>
        </c:manualLayout>
      </c:layout>
      <c:barChart>
        <c:barDir val="col"/>
        <c:grouping val="percentStacked"/>
        <c:varyColors val="0"/>
        <c:ser>
          <c:idx val="0"/>
          <c:order val="0"/>
          <c:tx>
            <c:strRef>
              <c:f>Sheet1!$B$1</c:f>
              <c:strCache>
                <c:ptCount val="1"/>
                <c:pt idx="0">
                  <c:v>Top Performers</c:v>
                </c:pt>
              </c:strCache>
            </c:strRef>
          </c:tx>
          <c:spPr>
            <a:solidFill>
              <a:srgbClr val="1192E8"/>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Piloting</c:v>
                </c:pt>
                <c:pt idx="1">
                  <c:v>Implementing</c:v>
                </c:pt>
                <c:pt idx="2">
                  <c:v>Operating</c:v>
                </c:pt>
                <c:pt idx="3">
                  <c:v>Optimizing</c:v>
                </c:pt>
              </c:strCache>
            </c:strRef>
          </c:cat>
          <c:val>
            <c:numRef>
              <c:f>Sheet1!$B$2:$B$5</c:f>
              <c:numCache>
                <c:formatCode>0%</c:formatCode>
                <c:ptCount val="4"/>
                <c:pt idx="0">
                  <c:v>0.19662921348314608</c:v>
                </c:pt>
                <c:pt idx="1">
                  <c:v>0.20774647887323944</c:v>
                </c:pt>
                <c:pt idx="2">
                  <c:v>0.29807692307692307</c:v>
                </c:pt>
                <c:pt idx="3">
                  <c:v>0.4</c:v>
                </c:pt>
              </c:numCache>
            </c:numRef>
          </c:val>
          <c:extLst>
            <c:ext xmlns:c16="http://schemas.microsoft.com/office/drawing/2014/chart" uri="{C3380CC4-5D6E-409C-BE32-E72D297353CC}">
              <c16:uniqueId val="{00000000-B409-4B03-AA54-A5B203487DAC}"/>
            </c:ext>
          </c:extLst>
        </c:ser>
        <c:ser>
          <c:idx val="1"/>
          <c:order val="1"/>
          <c:tx>
            <c:strRef>
              <c:f>Sheet1!$C$1</c:f>
              <c:strCache>
                <c:ptCount val="1"/>
                <c:pt idx="0">
                  <c:v>Others</c:v>
                </c:pt>
              </c:strCache>
            </c:strRef>
          </c:tx>
          <c:spPr>
            <a:solidFill>
              <a:srgbClr val="E5F6FF"/>
            </a:solidFill>
            <a:ln>
              <a:noFill/>
            </a:ln>
            <a:effectLst/>
          </c:spPr>
          <c:invertIfNegative val="0"/>
          <c:cat>
            <c:strRef>
              <c:f>Sheet1!$A$2:$A$5</c:f>
              <c:strCache>
                <c:ptCount val="4"/>
                <c:pt idx="0">
                  <c:v>Piloting</c:v>
                </c:pt>
                <c:pt idx="1">
                  <c:v>Implementing</c:v>
                </c:pt>
                <c:pt idx="2">
                  <c:v>Operating</c:v>
                </c:pt>
                <c:pt idx="3">
                  <c:v>Optimizing</c:v>
                </c:pt>
              </c:strCache>
            </c:strRef>
          </c:cat>
          <c:val>
            <c:numRef>
              <c:f>Sheet1!$C$2:$C$5</c:f>
              <c:numCache>
                <c:formatCode>0%</c:formatCode>
                <c:ptCount val="4"/>
                <c:pt idx="0">
                  <c:v>0.8033707865168539</c:v>
                </c:pt>
                <c:pt idx="1">
                  <c:v>0.79225352112676051</c:v>
                </c:pt>
                <c:pt idx="2">
                  <c:v>0.70192307692307687</c:v>
                </c:pt>
                <c:pt idx="3">
                  <c:v>0.6</c:v>
                </c:pt>
              </c:numCache>
            </c:numRef>
          </c:val>
          <c:extLst>
            <c:ext xmlns:c16="http://schemas.microsoft.com/office/drawing/2014/chart" uri="{C3380CC4-5D6E-409C-BE32-E72D297353CC}">
              <c16:uniqueId val="{00000001-B409-4B03-AA54-A5B203487DAC}"/>
            </c:ext>
          </c:extLst>
        </c:ser>
        <c:dLbls>
          <c:showLegendKey val="0"/>
          <c:showVal val="0"/>
          <c:showCatName val="0"/>
          <c:showSerName val="0"/>
          <c:showPercent val="0"/>
          <c:showBubbleSize val="0"/>
        </c:dLbls>
        <c:gapWidth val="150"/>
        <c:overlap val="100"/>
        <c:axId val="1671910271"/>
        <c:axId val="1671912191"/>
      </c:barChart>
      <c:catAx>
        <c:axId val="16719102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IBM Plex Sans Light" panose="020B0403050203000203" pitchFamily="34" charset="0"/>
                <a:ea typeface="+mn-ea"/>
                <a:cs typeface="+mn-cs"/>
              </a:defRPr>
            </a:pPr>
            <a:endParaRPr lang="en-US"/>
          </a:p>
        </c:txPr>
        <c:crossAx val="1671912191"/>
        <c:crosses val="autoZero"/>
        <c:auto val="1"/>
        <c:lblAlgn val="ctr"/>
        <c:lblOffset val="100"/>
        <c:noMultiLvlLbl val="0"/>
      </c:catAx>
      <c:valAx>
        <c:axId val="1671912191"/>
        <c:scaling>
          <c:orientation val="minMax"/>
        </c:scaling>
        <c:delete val="1"/>
        <c:axPos val="l"/>
        <c:numFmt formatCode="0%" sourceLinked="1"/>
        <c:majorTickMark val="none"/>
        <c:minorTickMark val="none"/>
        <c:tickLblPos val="nextTo"/>
        <c:crossAx val="16719102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IBM Plex Sans Light" panose="020B040305020300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1192E8"/>
              </a:solidFill>
            </c:spPr>
            <c:extLst>
              <c:ext xmlns:c16="http://schemas.microsoft.com/office/drawing/2014/chart" uri="{C3380CC4-5D6E-409C-BE32-E72D297353CC}">
                <c16:uniqueId val="{00000001-8C85-4BA0-B5C7-DE309970CEDC}"/>
              </c:ext>
            </c:extLst>
          </c:dPt>
          <c:dPt>
            <c:idx val="1"/>
            <c:bubble3D val="0"/>
            <c:spPr>
              <a:solidFill>
                <a:srgbClr val="F4F4F4"/>
              </a:solidFill>
            </c:spPr>
            <c:extLst>
              <c:ext xmlns:c16="http://schemas.microsoft.com/office/drawing/2014/chart" uri="{C3380CC4-5D6E-409C-BE32-E72D297353CC}">
                <c16:uniqueId val="{00000003-8C85-4BA0-B5C7-DE309970CEDC}"/>
              </c:ext>
            </c:extLst>
          </c:dPt>
          <c:dPt>
            <c:idx val="2"/>
            <c:bubble3D val="0"/>
            <c:extLst>
              <c:ext xmlns:c16="http://schemas.microsoft.com/office/drawing/2014/chart" uri="{C3380CC4-5D6E-409C-BE32-E72D297353CC}">
                <c16:uniqueId val="{00000004-8C85-4BA0-B5C7-DE309970CEDC}"/>
              </c:ext>
            </c:extLst>
          </c:dPt>
          <c:dPt>
            <c:idx val="3"/>
            <c:bubble3D val="0"/>
            <c:extLst>
              <c:ext xmlns:c16="http://schemas.microsoft.com/office/drawing/2014/chart" uri="{C3380CC4-5D6E-409C-BE32-E72D297353CC}">
                <c16:uniqueId val="{00000005-8C85-4BA0-B5C7-DE309970CEDC}"/>
              </c:ext>
            </c:extLst>
          </c:dPt>
          <c:dPt>
            <c:idx val="4"/>
            <c:bubble3D val="0"/>
            <c:extLst>
              <c:ext xmlns:c16="http://schemas.microsoft.com/office/drawing/2014/chart" uri="{C3380CC4-5D6E-409C-BE32-E72D297353CC}">
                <c16:uniqueId val="{00000006-8C85-4BA0-B5C7-DE309970CEDC}"/>
              </c:ext>
            </c:extLst>
          </c:dPt>
          <c:dPt>
            <c:idx val="5"/>
            <c:bubble3D val="0"/>
            <c:extLst>
              <c:ext xmlns:c16="http://schemas.microsoft.com/office/drawing/2014/chart" uri="{C3380CC4-5D6E-409C-BE32-E72D297353CC}">
                <c16:uniqueId val="{00000007-8C85-4BA0-B5C7-DE309970CEDC}"/>
              </c:ext>
            </c:extLst>
          </c:dPt>
          <c:dPt>
            <c:idx val="6"/>
            <c:bubble3D val="0"/>
            <c:extLst>
              <c:ext xmlns:c16="http://schemas.microsoft.com/office/drawing/2014/chart" uri="{C3380CC4-5D6E-409C-BE32-E72D297353CC}">
                <c16:uniqueId val="{00000008-8C85-4BA0-B5C7-DE309970CEDC}"/>
              </c:ext>
            </c:extLst>
          </c:dPt>
          <c:dPt>
            <c:idx val="7"/>
            <c:bubble3D val="0"/>
            <c:extLst>
              <c:ext xmlns:c16="http://schemas.microsoft.com/office/drawing/2014/chart" uri="{C3380CC4-5D6E-409C-BE32-E72D297353CC}">
                <c16:uniqueId val="{00000009-8C85-4BA0-B5C7-DE309970CEDC}"/>
              </c:ext>
            </c:extLst>
          </c:dPt>
          <c:dPt>
            <c:idx val="8"/>
            <c:bubble3D val="0"/>
            <c:extLst>
              <c:ext xmlns:c16="http://schemas.microsoft.com/office/drawing/2014/chart" uri="{C3380CC4-5D6E-409C-BE32-E72D297353CC}">
                <c16:uniqueId val="{0000000A-8C85-4BA0-B5C7-DE309970CEDC}"/>
              </c:ext>
            </c:extLst>
          </c:dPt>
          <c:cat>
            <c:numRef>
              <c:f>Sheet1!$A$2:$A$10</c:f>
              <c:numCache>
                <c:formatCode>General</c:formatCode>
                <c:ptCount val="9"/>
                <c:pt idx="0">
                  <c:v>1</c:v>
                </c:pt>
                <c:pt idx="1">
                  <c:v>2</c:v>
                </c:pt>
              </c:numCache>
            </c:numRef>
          </c:cat>
          <c:val>
            <c:numRef>
              <c:f>Sheet1!$B$2:$B$10</c:f>
              <c:numCache>
                <c:formatCode>0%</c:formatCode>
                <c:ptCount val="9"/>
                <c:pt idx="0">
                  <c:v>0.28999999999999998</c:v>
                </c:pt>
                <c:pt idx="1">
                  <c:v>0.71</c:v>
                </c:pt>
              </c:numCache>
            </c:numRef>
          </c:val>
          <c:extLst>
            <c:ext xmlns:c16="http://schemas.microsoft.com/office/drawing/2014/chart" uri="{C3380CC4-5D6E-409C-BE32-E72D297353CC}">
              <c16:uniqueId val="{0000000B-8C85-4BA0-B5C7-DE309970CEDC}"/>
            </c:ext>
          </c:extLst>
        </c:ser>
        <c:dLbls>
          <c:showLegendKey val="0"/>
          <c:showVal val="0"/>
          <c:showCatName val="0"/>
          <c:showSerName val="0"/>
          <c:showPercent val="0"/>
          <c:showBubbleSize val="0"/>
          <c:showLeaderLines val="1"/>
        </c:dLbls>
        <c:firstSliceAng val="0"/>
        <c:holeSize val="73"/>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1192E8"/>
              </a:solidFill>
            </c:spPr>
            <c:extLst>
              <c:ext xmlns:c16="http://schemas.microsoft.com/office/drawing/2014/chart" uri="{C3380CC4-5D6E-409C-BE32-E72D297353CC}">
                <c16:uniqueId val="{00000001-53E3-45BE-A832-1786EB57A084}"/>
              </c:ext>
            </c:extLst>
          </c:dPt>
          <c:dPt>
            <c:idx val="1"/>
            <c:bubble3D val="0"/>
            <c:spPr>
              <a:solidFill>
                <a:srgbClr val="F4F4F4"/>
              </a:solidFill>
            </c:spPr>
            <c:extLst>
              <c:ext xmlns:c16="http://schemas.microsoft.com/office/drawing/2014/chart" uri="{C3380CC4-5D6E-409C-BE32-E72D297353CC}">
                <c16:uniqueId val="{00000003-53E3-45BE-A832-1786EB57A084}"/>
              </c:ext>
            </c:extLst>
          </c:dPt>
          <c:dPt>
            <c:idx val="2"/>
            <c:bubble3D val="0"/>
            <c:extLst>
              <c:ext xmlns:c16="http://schemas.microsoft.com/office/drawing/2014/chart" uri="{C3380CC4-5D6E-409C-BE32-E72D297353CC}">
                <c16:uniqueId val="{00000004-53E3-45BE-A832-1786EB57A084}"/>
              </c:ext>
            </c:extLst>
          </c:dPt>
          <c:dPt>
            <c:idx val="3"/>
            <c:bubble3D val="0"/>
            <c:extLst>
              <c:ext xmlns:c16="http://schemas.microsoft.com/office/drawing/2014/chart" uri="{C3380CC4-5D6E-409C-BE32-E72D297353CC}">
                <c16:uniqueId val="{00000005-53E3-45BE-A832-1786EB57A084}"/>
              </c:ext>
            </c:extLst>
          </c:dPt>
          <c:dPt>
            <c:idx val="4"/>
            <c:bubble3D val="0"/>
            <c:extLst>
              <c:ext xmlns:c16="http://schemas.microsoft.com/office/drawing/2014/chart" uri="{C3380CC4-5D6E-409C-BE32-E72D297353CC}">
                <c16:uniqueId val="{00000006-53E3-45BE-A832-1786EB57A084}"/>
              </c:ext>
            </c:extLst>
          </c:dPt>
          <c:dPt>
            <c:idx val="5"/>
            <c:bubble3D val="0"/>
            <c:extLst>
              <c:ext xmlns:c16="http://schemas.microsoft.com/office/drawing/2014/chart" uri="{C3380CC4-5D6E-409C-BE32-E72D297353CC}">
                <c16:uniqueId val="{00000007-53E3-45BE-A832-1786EB57A084}"/>
              </c:ext>
            </c:extLst>
          </c:dPt>
          <c:dPt>
            <c:idx val="6"/>
            <c:bubble3D val="0"/>
            <c:extLst>
              <c:ext xmlns:c16="http://schemas.microsoft.com/office/drawing/2014/chart" uri="{C3380CC4-5D6E-409C-BE32-E72D297353CC}">
                <c16:uniqueId val="{00000008-53E3-45BE-A832-1786EB57A084}"/>
              </c:ext>
            </c:extLst>
          </c:dPt>
          <c:dPt>
            <c:idx val="7"/>
            <c:bubble3D val="0"/>
            <c:extLst>
              <c:ext xmlns:c16="http://schemas.microsoft.com/office/drawing/2014/chart" uri="{C3380CC4-5D6E-409C-BE32-E72D297353CC}">
                <c16:uniqueId val="{00000009-53E3-45BE-A832-1786EB57A084}"/>
              </c:ext>
            </c:extLst>
          </c:dPt>
          <c:dPt>
            <c:idx val="8"/>
            <c:bubble3D val="0"/>
            <c:extLst>
              <c:ext xmlns:c16="http://schemas.microsoft.com/office/drawing/2014/chart" uri="{C3380CC4-5D6E-409C-BE32-E72D297353CC}">
                <c16:uniqueId val="{0000000A-53E3-45BE-A832-1786EB57A084}"/>
              </c:ext>
            </c:extLst>
          </c:dPt>
          <c:cat>
            <c:numRef>
              <c:f>Sheet1!$A$2:$A$10</c:f>
              <c:numCache>
                <c:formatCode>General</c:formatCode>
                <c:ptCount val="9"/>
                <c:pt idx="0">
                  <c:v>1</c:v>
                </c:pt>
                <c:pt idx="1">
                  <c:v>2</c:v>
                </c:pt>
              </c:numCache>
            </c:numRef>
          </c:cat>
          <c:val>
            <c:numRef>
              <c:f>Sheet1!$B$2:$B$10</c:f>
              <c:numCache>
                <c:formatCode>0%</c:formatCode>
                <c:ptCount val="9"/>
                <c:pt idx="0">
                  <c:v>0.34</c:v>
                </c:pt>
                <c:pt idx="1">
                  <c:v>0.65999999999999992</c:v>
                </c:pt>
              </c:numCache>
            </c:numRef>
          </c:val>
          <c:extLst>
            <c:ext xmlns:c16="http://schemas.microsoft.com/office/drawing/2014/chart" uri="{C3380CC4-5D6E-409C-BE32-E72D297353CC}">
              <c16:uniqueId val="{0000000B-53E3-45BE-A832-1786EB57A084}"/>
            </c:ext>
          </c:extLst>
        </c:ser>
        <c:dLbls>
          <c:showLegendKey val="0"/>
          <c:showVal val="0"/>
          <c:showCatName val="0"/>
          <c:showSerName val="0"/>
          <c:showPercent val="0"/>
          <c:showBubbleSize val="0"/>
          <c:showLeaderLines val="1"/>
        </c:dLbls>
        <c:firstSliceAng val="0"/>
        <c:holeSize val="73"/>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1192E8"/>
              </a:solidFill>
            </c:spPr>
            <c:extLst>
              <c:ext xmlns:c16="http://schemas.microsoft.com/office/drawing/2014/chart" uri="{C3380CC4-5D6E-409C-BE32-E72D297353CC}">
                <c16:uniqueId val="{00000001-E2ED-4E5F-9FF3-AE35CD30692A}"/>
              </c:ext>
            </c:extLst>
          </c:dPt>
          <c:dPt>
            <c:idx val="1"/>
            <c:bubble3D val="0"/>
            <c:spPr>
              <a:solidFill>
                <a:srgbClr val="F4F4F4"/>
              </a:solidFill>
            </c:spPr>
            <c:extLst>
              <c:ext xmlns:c16="http://schemas.microsoft.com/office/drawing/2014/chart" uri="{C3380CC4-5D6E-409C-BE32-E72D297353CC}">
                <c16:uniqueId val="{00000003-E2ED-4E5F-9FF3-AE35CD30692A}"/>
              </c:ext>
            </c:extLst>
          </c:dPt>
          <c:dPt>
            <c:idx val="2"/>
            <c:bubble3D val="0"/>
            <c:extLst>
              <c:ext xmlns:c16="http://schemas.microsoft.com/office/drawing/2014/chart" uri="{C3380CC4-5D6E-409C-BE32-E72D297353CC}">
                <c16:uniqueId val="{00000004-E2ED-4E5F-9FF3-AE35CD30692A}"/>
              </c:ext>
            </c:extLst>
          </c:dPt>
          <c:dPt>
            <c:idx val="3"/>
            <c:bubble3D val="0"/>
            <c:extLst>
              <c:ext xmlns:c16="http://schemas.microsoft.com/office/drawing/2014/chart" uri="{C3380CC4-5D6E-409C-BE32-E72D297353CC}">
                <c16:uniqueId val="{00000005-E2ED-4E5F-9FF3-AE35CD30692A}"/>
              </c:ext>
            </c:extLst>
          </c:dPt>
          <c:dPt>
            <c:idx val="4"/>
            <c:bubble3D val="0"/>
            <c:extLst>
              <c:ext xmlns:c16="http://schemas.microsoft.com/office/drawing/2014/chart" uri="{C3380CC4-5D6E-409C-BE32-E72D297353CC}">
                <c16:uniqueId val="{00000006-E2ED-4E5F-9FF3-AE35CD30692A}"/>
              </c:ext>
            </c:extLst>
          </c:dPt>
          <c:dPt>
            <c:idx val="5"/>
            <c:bubble3D val="0"/>
            <c:extLst>
              <c:ext xmlns:c16="http://schemas.microsoft.com/office/drawing/2014/chart" uri="{C3380CC4-5D6E-409C-BE32-E72D297353CC}">
                <c16:uniqueId val="{00000007-E2ED-4E5F-9FF3-AE35CD30692A}"/>
              </c:ext>
            </c:extLst>
          </c:dPt>
          <c:dPt>
            <c:idx val="6"/>
            <c:bubble3D val="0"/>
            <c:extLst>
              <c:ext xmlns:c16="http://schemas.microsoft.com/office/drawing/2014/chart" uri="{C3380CC4-5D6E-409C-BE32-E72D297353CC}">
                <c16:uniqueId val="{00000008-E2ED-4E5F-9FF3-AE35CD30692A}"/>
              </c:ext>
            </c:extLst>
          </c:dPt>
          <c:dPt>
            <c:idx val="7"/>
            <c:bubble3D val="0"/>
            <c:extLst>
              <c:ext xmlns:c16="http://schemas.microsoft.com/office/drawing/2014/chart" uri="{C3380CC4-5D6E-409C-BE32-E72D297353CC}">
                <c16:uniqueId val="{00000009-E2ED-4E5F-9FF3-AE35CD30692A}"/>
              </c:ext>
            </c:extLst>
          </c:dPt>
          <c:dPt>
            <c:idx val="8"/>
            <c:bubble3D val="0"/>
            <c:extLst>
              <c:ext xmlns:c16="http://schemas.microsoft.com/office/drawing/2014/chart" uri="{C3380CC4-5D6E-409C-BE32-E72D297353CC}">
                <c16:uniqueId val="{0000000A-E2ED-4E5F-9FF3-AE35CD30692A}"/>
              </c:ext>
            </c:extLst>
          </c:dPt>
          <c:cat>
            <c:numRef>
              <c:f>Sheet1!$A$2:$A$10</c:f>
              <c:numCache>
                <c:formatCode>General</c:formatCode>
                <c:ptCount val="9"/>
                <c:pt idx="0">
                  <c:v>1</c:v>
                </c:pt>
                <c:pt idx="1">
                  <c:v>2</c:v>
                </c:pt>
              </c:numCache>
            </c:numRef>
          </c:cat>
          <c:val>
            <c:numRef>
              <c:f>Sheet1!$B$2:$B$10</c:f>
              <c:numCache>
                <c:formatCode>0%</c:formatCode>
                <c:ptCount val="9"/>
                <c:pt idx="0">
                  <c:v>0.47</c:v>
                </c:pt>
                <c:pt idx="1">
                  <c:v>0.53</c:v>
                </c:pt>
              </c:numCache>
            </c:numRef>
          </c:val>
          <c:extLst>
            <c:ext xmlns:c16="http://schemas.microsoft.com/office/drawing/2014/chart" uri="{C3380CC4-5D6E-409C-BE32-E72D297353CC}">
              <c16:uniqueId val="{0000000B-E2ED-4E5F-9FF3-AE35CD30692A}"/>
            </c:ext>
          </c:extLst>
        </c:ser>
        <c:dLbls>
          <c:showLegendKey val="0"/>
          <c:showVal val="0"/>
          <c:showCatName val="0"/>
          <c:showSerName val="0"/>
          <c:showPercent val="0"/>
          <c:showBubbleSize val="0"/>
          <c:showLeaderLines val="1"/>
        </c:dLbls>
        <c:firstSliceAng val="0"/>
        <c:holeSize val="73"/>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1192E8"/>
              </a:solidFill>
            </c:spPr>
            <c:extLst>
              <c:ext xmlns:c16="http://schemas.microsoft.com/office/drawing/2014/chart" uri="{C3380CC4-5D6E-409C-BE32-E72D297353CC}">
                <c16:uniqueId val="{00000001-9098-4B7E-B18C-51AFAD24C15A}"/>
              </c:ext>
            </c:extLst>
          </c:dPt>
          <c:dPt>
            <c:idx val="1"/>
            <c:bubble3D val="0"/>
            <c:spPr>
              <a:solidFill>
                <a:srgbClr val="F4F4F4"/>
              </a:solidFill>
            </c:spPr>
            <c:extLst>
              <c:ext xmlns:c16="http://schemas.microsoft.com/office/drawing/2014/chart" uri="{C3380CC4-5D6E-409C-BE32-E72D297353CC}">
                <c16:uniqueId val="{00000003-9098-4B7E-B18C-51AFAD24C15A}"/>
              </c:ext>
            </c:extLst>
          </c:dPt>
          <c:dPt>
            <c:idx val="2"/>
            <c:bubble3D val="0"/>
            <c:extLst>
              <c:ext xmlns:c16="http://schemas.microsoft.com/office/drawing/2014/chart" uri="{C3380CC4-5D6E-409C-BE32-E72D297353CC}">
                <c16:uniqueId val="{00000004-9098-4B7E-B18C-51AFAD24C15A}"/>
              </c:ext>
            </c:extLst>
          </c:dPt>
          <c:dPt>
            <c:idx val="3"/>
            <c:bubble3D val="0"/>
            <c:extLst>
              <c:ext xmlns:c16="http://schemas.microsoft.com/office/drawing/2014/chart" uri="{C3380CC4-5D6E-409C-BE32-E72D297353CC}">
                <c16:uniqueId val="{00000005-9098-4B7E-B18C-51AFAD24C15A}"/>
              </c:ext>
            </c:extLst>
          </c:dPt>
          <c:dPt>
            <c:idx val="4"/>
            <c:bubble3D val="0"/>
            <c:extLst>
              <c:ext xmlns:c16="http://schemas.microsoft.com/office/drawing/2014/chart" uri="{C3380CC4-5D6E-409C-BE32-E72D297353CC}">
                <c16:uniqueId val="{00000006-9098-4B7E-B18C-51AFAD24C15A}"/>
              </c:ext>
            </c:extLst>
          </c:dPt>
          <c:dPt>
            <c:idx val="5"/>
            <c:bubble3D val="0"/>
            <c:extLst>
              <c:ext xmlns:c16="http://schemas.microsoft.com/office/drawing/2014/chart" uri="{C3380CC4-5D6E-409C-BE32-E72D297353CC}">
                <c16:uniqueId val="{00000007-9098-4B7E-B18C-51AFAD24C15A}"/>
              </c:ext>
            </c:extLst>
          </c:dPt>
          <c:dPt>
            <c:idx val="6"/>
            <c:bubble3D val="0"/>
            <c:extLst>
              <c:ext xmlns:c16="http://schemas.microsoft.com/office/drawing/2014/chart" uri="{C3380CC4-5D6E-409C-BE32-E72D297353CC}">
                <c16:uniqueId val="{00000008-9098-4B7E-B18C-51AFAD24C15A}"/>
              </c:ext>
            </c:extLst>
          </c:dPt>
          <c:dPt>
            <c:idx val="7"/>
            <c:bubble3D val="0"/>
            <c:extLst>
              <c:ext xmlns:c16="http://schemas.microsoft.com/office/drawing/2014/chart" uri="{C3380CC4-5D6E-409C-BE32-E72D297353CC}">
                <c16:uniqueId val="{00000009-9098-4B7E-B18C-51AFAD24C15A}"/>
              </c:ext>
            </c:extLst>
          </c:dPt>
          <c:dPt>
            <c:idx val="8"/>
            <c:bubble3D val="0"/>
            <c:extLst>
              <c:ext xmlns:c16="http://schemas.microsoft.com/office/drawing/2014/chart" uri="{C3380CC4-5D6E-409C-BE32-E72D297353CC}">
                <c16:uniqueId val="{0000000A-9098-4B7E-B18C-51AFAD24C15A}"/>
              </c:ext>
            </c:extLst>
          </c:dPt>
          <c:cat>
            <c:numRef>
              <c:f>Sheet1!$A$2:$A$10</c:f>
              <c:numCache>
                <c:formatCode>General</c:formatCode>
                <c:ptCount val="9"/>
                <c:pt idx="0">
                  <c:v>1</c:v>
                </c:pt>
                <c:pt idx="1">
                  <c:v>2</c:v>
                </c:pt>
              </c:numCache>
            </c:numRef>
          </c:cat>
          <c:val>
            <c:numRef>
              <c:f>Sheet1!$B$2:$B$10</c:f>
              <c:numCache>
                <c:formatCode>0%</c:formatCode>
                <c:ptCount val="9"/>
                <c:pt idx="0">
                  <c:v>0.34</c:v>
                </c:pt>
                <c:pt idx="1">
                  <c:v>0.65999999999999992</c:v>
                </c:pt>
              </c:numCache>
            </c:numRef>
          </c:val>
          <c:extLst>
            <c:ext xmlns:c16="http://schemas.microsoft.com/office/drawing/2014/chart" uri="{C3380CC4-5D6E-409C-BE32-E72D297353CC}">
              <c16:uniqueId val="{0000000B-9098-4B7E-B18C-51AFAD24C15A}"/>
            </c:ext>
          </c:extLst>
        </c:ser>
        <c:dLbls>
          <c:showLegendKey val="0"/>
          <c:showVal val="0"/>
          <c:showCatName val="0"/>
          <c:showSerName val="0"/>
          <c:showPercent val="0"/>
          <c:showBubbleSize val="0"/>
          <c:showLeaderLines val="1"/>
        </c:dLbls>
        <c:firstSliceAng val="0"/>
        <c:holeSize val="73"/>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0"/>
          <c:w val="0.91786141582729497"/>
          <c:h val="0.93326064021409083"/>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EBBD-C640-9C64-4EFA58A90174}"/>
              </c:ext>
            </c:extLst>
          </c:dPt>
          <c:dPt>
            <c:idx val="1"/>
            <c:invertIfNegative val="0"/>
            <c:bubble3D val="0"/>
            <c:spPr>
              <a:solidFill>
                <a:srgbClr val="82CFFF"/>
              </a:solidFill>
              <a:ln>
                <a:noFill/>
              </a:ln>
              <a:effectLst/>
            </c:spPr>
            <c:extLst>
              <c:ext xmlns:c16="http://schemas.microsoft.com/office/drawing/2014/chart" uri="{C3380CC4-5D6E-409C-BE32-E72D297353CC}">
                <c16:uniqueId val="{00000003-EBBD-C640-9C64-4EFA58A90174}"/>
              </c:ext>
            </c:extLst>
          </c:dPt>
          <c:dPt>
            <c:idx val="2"/>
            <c:invertIfNegative val="0"/>
            <c:bubble3D val="0"/>
            <c:spPr>
              <a:solidFill>
                <a:srgbClr val="33B1FF"/>
              </a:solidFill>
              <a:ln>
                <a:noFill/>
              </a:ln>
              <a:effectLst/>
            </c:spPr>
            <c:extLst>
              <c:ext xmlns:c16="http://schemas.microsoft.com/office/drawing/2014/chart" uri="{C3380CC4-5D6E-409C-BE32-E72D297353CC}">
                <c16:uniqueId val="{00000005-EBBD-C640-9C64-4EFA58A90174}"/>
              </c:ext>
            </c:extLst>
          </c:dPt>
          <c:dPt>
            <c:idx val="3"/>
            <c:invertIfNegative val="0"/>
            <c:bubble3D val="0"/>
            <c:spPr>
              <a:solidFill>
                <a:srgbClr val="1192E8"/>
              </a:solidFill>
              <a:ln>
                <a:noFill/>
              </a:ln>
              <a:effectLst/>
            </c:spPr>
            <c:extLst>
              <c:ext xmlns:c16="http://schemas.microsoft.com/office/drawing/2014/chart" uri="{C3380CC4-5D6E-409C-BE32-E72D297353CC}">
                <c16:uniqueId val="{00000007-EBBD-C640-9C64-4EFA58A90174}"/>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Mature adopters applying AI across all IT processes</c:v>
                </c:pt>
              </c:strCache>
            </c:strRef>
          </c:cat>
          <c:val>
            <c:numRef>
              <c:f>Sheet1!$B$2:$B$6</c:f>
              <c:numCache>
                <c:formatCode>0.0%</c:formatCode>
                <c:ptCount val="5"/>
                <c:pt idx="0">
                  <c:v>2.5000000000000001E-2</c:v>
                </c:pt>
                <c:pt idx="1">
                  <c:v>2.5000000000000001E-2</c:v>
                </c:pt>
                <c:pt idx="2">
                  <c:v>2.5000000000000001E-2</c:v>
                </c:pt>
                <c:pt idx="3">
                  <c:v>2.5000000000000001E-2</c:v>
                </c:pt>
                <c:pt idx="4">
                  <c:v>2.5000000000000001E-2</c:v>
                </c:pt>
              </c:numCache>
            </c:numRef>
          </c:val>
          <c:extLst>
            <c:ext xmlns:c16="http://schemas.microsoft.com/office/drawing/2014/chart" uri="{C3380CC4-5D6E-409C-BE32-E72D297353CC}">
              <c16:uniqueId val="{00000008-EBBD-C640-9C64-4EFA58A90174}"/>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in val="0"/>
        </c:scaling>
        <c:delete val="1"/>
        <c:axPos val="b"/>
        <c:numFmt formatCode="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1786141582729497"/>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C381-48E6-A3B5-A295FA2D60B0}"/>
              </c:ext>
            </c:extLst>
          </c:dPt>
          <c:dPt>
            <c:idx val="1"/>
            <c:invertIfNegative val="0"/>
            <c:bubble3D val="0"/>
            <c:spPr>
              <a:solidFill>
                <a:srgbClr val="82CFFF"/>
              </a:solidFill>
              <a:ln>
                <a:noFill/>
              </a:ln>
              <a:effectLst/>
            </c:spPr>
            <c:extLst>
              <c:ext xmlns:c16="http://schemas.microsoft.com/office/drawing/2014/chart" uri="{C3380CC4-5D6E-409C-BE32-E72D297353CC}">
                <c16:uniqueId val="{00000003-C381-48E6-A3B5-A295FA2D60B0}"/>
              </c:ext>
            </c:extLst>
          </c:dPt>
          <c:dPt>
            <c:idx val="2"/>
            <c:invertIfNegative val="0"/>
            <c:bubble3D val="0"/>
            <c:spPr>
              <a:solidFill>
                <a:srgbClr val="33B1FF"/>
              </a:solidFill>
              <a:ln>
                <a:noFill/>
              </a:ln>
              <a:effectLst/>
            </c:spPr>
            <c:extLst>
              <c:ext xmlns:c16="http://schemas.microsoft.com/office/drawing/2014/chart" uri="{C3380CC4-5D6E-409C-BE32-E72D297353CC}">
                <c16:uniqueId val="{00000005-C381-48E6-A3B5-A295FA2D60B0}"/>
              </c:ext>
            </c:extLst>
          </c:dPt>
          <c:dPt>
            <c:idx val="3"/>
            <c:invertIfNegative val="0"/>
            <c:bubble3D val="0"/>
            <c:spPr>
              <a:solidFill>
                <a:srgbClr val="1192E8"/>
              </a:solidFill>
              <a:ln>
                <a:noFill/>
              </a:ln>
              <a:effectLst/>
            </c:spPr>
            <c:extLst>
              <c:ext xmlns:c16="http://schemas.microsoft.com/office/drawing/2014/chart" uri="{C3380CC4-5D6E-409C-BE32-E72D297353CC}">
                <c16:uniqueId val="{00000007-C381-48E6-A3B5-A295FA2D60B0}"/>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Mature AI adopters applying AI across all IT processes</c:v>
                </c:pt>
              </c:strCache>
            </c:strRef>
          </c:cat>
          <c:val>
            <c:numRef>
              <c:f>Sheet1!$B$2:$B$6</c:f>
              <c:numCache>
                <c:formatCode>0%</c:formatCode>
                <c:ptCount val="5"/>
                <c:pt idx="0">
                  <c:v>0.1</c:v>
                </c:pt>
                <c:pt idx="1">
                  <c:v>0.1</c:v>
                </c:pt>
                <c:pt idx="2">
                  <c:v>0.1</c:v>
                </c:pt>
                <c:pt idx="3">
                  <c:v>0.1</c:v>
                </c:pt>
                <c:pt idx="4">
                  <c:v>0.13500000000000001</c:v>
                </c:pt>
              </c:numCache>
            </c:numRef>
          </c:val>
          <c:extLst>
            <c:ext xmlns:c16="http://schemas.microsoft.com/office/drawing/2014/chart" uri="{C3380CC4-5D6E-409C-BE32-E72D297353CC}">
              <c16:uniqueId val="{00000008-C381-48E6-A3B5-A295FA2D60B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0.3"/>
          <c:min val="0"/>
        </c:scaling>
        <c:delete val="1"/>
        <c:axPos val="b"/>
        <c:numFmt formatCode="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1786141582729497"/>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E39C-4DD7-A207-ED5BDBAB5660}"/>
              </c:ext>
            </c:extLst>
          </c:dPt>
          <c:dPt>
            <c:idx val="1"/>
            <c:invertIfNegative val="0"/>
            <c:bubble3D val="0"/>
            <c:spPr>
              <a:solidFill>
                <a:srgbClr val="82CFFF"/>
              </a:solidFill>
              <a:ln>
                <a:noFill/>
              </a:ln>
              <a:effectLst/>
            </c:spPr>
            <c:extLst>
              <c:ext xmlns:c16="http://schemas.microsoft.com/office/drawing/2014/chart" uri="{C3380CC4-5D6E-409C-BE32-E72D297353CC}">
                <c16:uniqueId val="{00000003-E39C-4DD7-A207-ED5BDBAB5660}"/>
              </c:ext>
            </c:extLst>
          </c:dPt>
          <c:dPt>
            <c:idx val="2"/>
            <c:invertIfNegative val="0"/>
            <c:bubble3D val="0"/>
            <c:spPr>
              <a:solidFill>
                <a:srgbClr val="33B1FF"/>
              </a:solidFill>
              <a:ln>
                <a:noFill/>
              </a:ln>
              <a:effectLst/>
            </c:spPr>
            <c:extLst>
              <c:ext xmlns:c16="http://schemas.microsoft.com/office/drawing/2014/chart" uri="{C3380CC4-5D6E-409C-BE32-E72D297353CC}">
                <c16:uniqueId val="{00000005-E39C-4DD7-A207-ED5BDBAB5660}"/>
              </c:ext>
            </c:extLst>
          </c:dPt>
          <c:dPt>
            <c:idx val="3"/>
            <c:invertIfNegative val="0"/>
            <c:bubble3D val="0"/>
            <c:spPr>
              <a:solidFill>
                <a:srgbClr val="1192E8"/>
              </a:solidFill>
              <a:ln>
                <a:noFill/>
              </a:ln>
              <a:effectLst/>
            </c:spPr>
            <c:extLst>
              <c:ext xmlns:c16="http://schemas.microsoft.com/office/drawing/2014/chart" uri="{C3380CC4-5D6E-409C-BE32-E72D297353CC}">
                <c16:uniqueId val="{00000007-E39C-4DD7-A207-ED5BDBAB5660}"/>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Mature adopters applying AI across all 4 IT  processes</c:v>
                </c:pt>
              </c:strCache>
            </c:strRef>
          </c:cat>
          <c:val>
            <c:numRef>
              <c:f>Sheet1!$B$2:$B$6</c:f>
              <c:numCache>
                <c:formatCode>0%</c:formatCode>
                <c:ptCount val="5"/>
                <c:pt idx="0">
                  <c:v>0.2</c:v>
                </c:pt>
                <c:pt idx="1">
                  <c:v>0.2</c:v>
                </c:pt>
                <c:pt idx="2">
                  <c:v>0.21000000000000002</c:v>
                </c:pt>
                <c:pt idx="3">
                  <c:v>0.25</c:v>
                </c:pt>
                <c:pt idx="4">
                  <c:v>0.25</c:v>
                </c:pt>
              </c:numCache>
            </c:numRef>
          </c:val>
          <c:extLst>
            <c:ext xmlns:c16="http://schemas.microsoft.com/office/drawing/2014/chart" uri="{C3380CC4-5D6E-409C-BE32-E72D297353CC}">
              <c16:uniqueId val="{00000008-E39C-4DD7-A207-ED5BDBAB566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in val="0"/>
        </c:scaling>
        <c:delete val="1"/>
        <c:axPos val="b"/>
        <c:numFmt formatCode="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88951671219668982"/>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C381-48E6-A3B5-A295FA2D60B0}"/>
              </c:ext>
            </c:extLst>
          </c:dPt>
          <c:dPt>
            <c:idx val="1"/>
            <c:invertIfNegative val="0"/>
            <c:bubble3D val="0"/>
            <c:spPr>
              <a:solidFill>
                <a:srgbClr val="82CFFF"/>
              </a:solidFill>
              <a:ln>
                <a:noFill/>
              </a:ln>
              <a:effectLst/>
            </c:spPr>
            <c:extLst>
              <c:ext xmlns:c16="http://schemas.microsoft.com/office/drawing/2014/chart" uri="{C3380CC4-5D6E-409C-BE32-E72D297353CC}">
                <c16:uniqueId val="{00000003-C381-48E6-A3B5-A295FA2D60B0}"/>
              </c:ext>
            </c:extLst>
          </c:dPt>
          <c:dPt>
            <c:idx val="2"/>
            <c:invertIfNegative val="0"/>
            <c:bubble3D val="0"/>
            <c:spPr>
              <a:solidFill>
                <a:srgbClr val="33B1FF"/>
              </a:solidFill>
              <a:ln>
                <a:noFill/>
              </a:ln>
              <a:effectLst/>
            </c:spPr>
            <c:extLst>
              <c:ext xmlns:c16="http://schemas.microsoft.com/office/drawing/2014/chart" uri="{C3380CC4-5D6E-409C-BE32-E72D297353CC}">
                <c16:uniqueId val="{00000005-C381-48E6-A3B5-A295FA2D60B0}"/>
              </c:ext>
            </c:extLst>
          </c:dPt>
          <c:dPt>
            <c:idx val="3"/>
            <c:invertIfNegative val="0"/>
            <c:bubble3D val="0"/>
            <c:spPr>
              <a:solidFill>
                <a:srgbClr val="1192E8"/>
              </a:solidFill>
              <a:ln>
                <a:noFill/>
              </a:ln>
              <a:effectLst/>
            </c:spPr>
            <c:extLst>
              <c:ext xmlns:c16="http://schemas.microsoft.com/office/drawing/2014/chart" uri="{C3380CC4-5D6E-409C-BE32-E72D297353CC}">
                <c16:uniqueId val="{00000007-C381-48E6-A3B5-A295FA2D60B0}"/>
              </c:ext>
            </c:extLst>
          </c:dPt>
          <c:dLbls>
            <c:dLbl>
              <c:idx val="0"/>
              <c:layout>
                <c:manualLayout>
                  <c:x val="-1.532567049808429E-2"/>
                  <c:y val="3.1422825540472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381-48E6-A3B5-A295FA2D60B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Mature adopters applying AI across all 4 IT processes</c:v>
                </c:pt>
              </c:strCache>
            </c:strRef>
          </c:cat>
          <c:val>
            <c:numRef>
              <c:f>Sheet1!$B$2:$B$6</c:f>
              <c:numCache>
                <c:formatCode>0.00%</c:formatCode>
                <c:ptCount val="5"/>
                <c:pt idx="0">
                  <c:v>-4.4999999999999998E-2</c:v>
                </c:pt>
                <c:pt idx="1">
                  <c:v>0.57499999999999996</c:v>
                </c:pt>
                <c:pt idx="2">
                  <c:v>2.5</c:v>
                </c:pt>
                <c:pt idx="3">
                  <c:v>2.5</c:v>
                </c:pt>
                <c:pt idx="4" formatCode="0%">
                  <c:v>3.5</c:v>
                </c:pt>
              </c:numCache>
            </c:numRef>
          </c:val>
          <c:extLst>
            <c:ext xmlns:c16="http://schemas.microsoft.com/office/drawing/2014/chart" uri="{C3380CC4-5D6E-409C-BE32-E72D297353CC}">
              <c16:uniqueId val="{00000008-C381-48E6-A3B5-A295FA2D60B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4"/>
        </c:scaling>
        <c:delete val="1"/>
        <c:axPos val="b"/>
        <c:numFmt formatCode="0.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IBM Plex Sans Light" panose="020B0403050203000203" pitchFamily="34" charset="0"/>
                <a:ea typeface="+mn-ea"/>
                <a:cs typeface="+mn-cs"/>
              </a:defRPr>
            </a:pPr>
            <a:r>
              <a:rPr lang="en-US" sz="1800" b="0" i="0" dirty="0">
                <a:solidFill>
                  <a:schemeClr val="tx1"/>
                </a:solidFill>
                <a:latin typeface="IBM Plex Sans Light" panose="020B0403050203000203" pitchFamily="34" charset="0"/>
              </a:rPr>
              <a:t>Generative AI use cases applied </a:t>
            </a:r>
            <a:r>
              <a:rPr lang="en-US" sz="1800" b="0" i="0" baseline="0" dirty="0">
                <a:solidFill>
                  <a:schemeClr val="tx1"/>
                </a:solidFill>
                <a:latin typeface="IBM Plex Sans Light" panose="020B0403050203000203" pitchFamily="34" charset="0"/>
              </a:rPr>
              <a:t>in the IT organization </a:t>
            </a:r>
            <a:r>
              <a:rPr lang="en-US" sz="1800" b="0" i="0" dirty="0">
                <a:solidFill>
                  <a:schemeClr val="tx1"/>
                </a:solidFill>
                <a:latin typeface="IBM Plex Sans Light" panose="020B0403050203000203" pitchFamily="34" charset="0"/>
              </a:rPr>
              <a:t>and their</a:t>
            </a:r>
            <a:r>
              <a:rPr lang="en-US" sz="1800" b="0" i="0" baseline="0" dirty="0">
                <a:solidFill>
                  <a:schemeClr val="tx1"/>
                </a:solidFill>
                <a:latin typeface="IBM Plex Sans Light" panose="020B0403050203000203" pitchFamily="34" charset="0"/>
              </a:rPr>
              <a:t> effectiveness (</a:t>
            </a:r>
            <a:r>
              <a:rPr lang="en-US" sz="1800" b="0" i="0" u="none" strike="noStrike" kern="1200" spc="0" baseline="0" dirty="0">
                <a:solidFill>
                  <a:schemeClr val="tx1"/>
                </a:solidFill>
                <a:latin typeface="IBM Plex Sans Light" panose="020B0403050203000203" pitchFamily="34" charset="0"/>
              </a:rPr>
              <a:t>based on business impact and technical feasibility)</a:t>
            </a:r>
            <a:endParaRPr lang="en-US" sz="1800" b="0" i="0" dirty="0">
              <a:solidFill>
                <a:schemeClr val="tx1"/>
              </a:solidFill>
              <a:latin typeface="IBM Plex Sans Light" panose="020B0403050203000203" pitchFamily="34" charset="0"/>
            </a:endParaRP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IBM Plex Sans Light" panose="020B0403050203000203" pitchFamily="34" charset="0"/>
              <a:ea typeface="+mn-ea"/>
              <a:cs typeface="+mn-cs"/>
            </a:defRPr>
          </a:pPr>
          <a:endParaRPr lang="en-US"/>
        </a:p>
      </c:txPr>
    </c:title>
    <c:autoTitleDeleted val="0"/>
    <c:plotArea>
      <c:layout>
        <c:manualLayout>
          <c:layoutTarget val="inner"/>
          <c:xMode val="edge"/>
          <c:yMode val="edge"/>
          <c:x val="0.168359759278952"/>
          <c:y val="0.23656577202043289"/>
          <c:w val="0.65570793234179059"/>
          <c:h val="0.72189851268591421"/>
        </c:manualLayout>
      </c:layout>
      <c:barChart>
        <c:barDir val="bar"/>
        <c:grouping val="clustered"/>
        <c:varyColors val="0"/>
        <c:ser>
          <c:idx val="0"/>
          <c:order val="0"/>
          <c:tx>
            <c:strRef>
              <c:f>Sheet1!$B$1</c:f>
              <c:strCache>
                <c:ptCount val="1"/>
                <c:pt idx="0">
                  <c:v>Top 5 Generative AI use cases based on business impact and technical feasibility</c:v>
                </c:pt>
              </c:strCache>
            </c:strRef>
          </c:tx>
          <c:spPr>
            <a:solidFill>
              <a:srgbClr val="82CFFF"/>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Code generation, review and documentation</c:v>
                </c:pt>
                <c:pt idx="1">
                  <c:v>Predictive maintenance</c:v>
                </c:pt>
                <c:pt idx="2">
                  <c:v>Testing automation</c:v>
                </c:pt>
                <c:pt idx="3">
                  <c:v>Network security and analytics</c:v>
                </c:pt>
                <c:pt idx="4">
                  <c:v>Data augmentation for machine learning</c:v>
                </c:pt>
                <c:pt idx="5">
                  <c:v>Enterprise IT architecture design and optimization</c:v>
                </c:pt>
                <c:pt idx="6">
                  <c:v>Infrastructure provisioning automation</c:v>
                </c:pt>
                <c:pt idx="7">
                  <c:v>Data transformation</c:v>
                </c:pt>
                <c:pt idx="8">
                  <c:v>Personalized user interfaces</c:v>
                </c:pt>
                <c:pt idx="9">
                  <c:v>NLP for documentation and knowledge extraction</c:v>
                </c:pt>
              </c:strCache>
            </c:strRef>
          </c:cat>
          <c:val>
            <c:numRef>
              <c:f>Sheet1!$B$2:$B$11</c:f>
              <c:numCache>
                <c:formatCode>0%</c:formatCode>
                <c:ptCount val="10"/>
                <c:pt idx="0">
                  <c:v>-0.69127516778523501</c:v>
                </c:pt>
                <c:pt idx="1">
                  <c:v>-0.661744966442953</c:v>
                </c:pt>
                <c:pt idx="2">
                  <c:v>-0.609395973154362</c:v>
                </c:pt>
                <c:pt idx="3">
                  <c:v>-0.56241610738254999</c:v>
                </c:pt>
                <c:pt idx="4">
                  <c:v>-0.52751677852348999</c:v>
                </c:pt>
                <c:pt idx="5">
                  <c:v>-0.45234899328859102</c:v>
                </c:pt>
                <c:pt idx="6">
                  <c:v>-0.408053691275168</c:v>
                </c:pt>
                <c:pt idx="7">
                  <c:v>-0.36375838926174503</c:v>
                </c:pt>
                <c:pt idx="8">
                  <c:v>-0.288590604026846</c:v>
                </c:pt>
                <c:pt idx="9">
                  <c:v>-0.16778523489932901</c:v>
                </c:pt>
              </c:numCache>
            </c:numRef>
          </c:val>
          <c:extLst>
            <c:ext xmlns:c16="http://schemas.microsoft.com/office/drawing/2014/chart" uri="{C3380CC4-5D6E-409C-BE32-E72D297353CC}">
              <c16:uniqueId val="{00000007-5F63-4847-BFA1-C9E1AB738F0C}"/>
            </c:ext>
          </c:extLst>
        </c:ser>
        <c:ser>
          <c:idx val="1"/>
          <c:order val="1"/>
          <c:tx>
            <c:strRef>
              <c:f>Sheet1!$C$1</c:f>
              <c:strCache>
                <c:ptCount val="1"/>
                <c:pt idx="0">
                  <c:v>Generative AI use cases implemented</c:v>
                </c:pt>
              </c:strCache>
            </c:strRef>
          </c:tx>
          <c:spPr>
            <a:solidFill>
              <a:srgbClr val="1192E8"/>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Code generation, review and documentation</c:v>
                </c:pt>
                <c:pt idx="1">
                  <c:v>Predictive maintenance</c:v>
                </c:pt>
                <c:pt idx="2">
                  <c:v>Testing automation</c:v>
                </c:pt>
                <c:pt idx="3">
                  <c:v>Network security and analytics</c:v>
                </c:pt>
                <c:pt idx="4">
                  <c:v>Data augmentation for machine learning</c:v>
                </c:pt>
                <c:pt idx="5">
                  <c:v>Enterprise IT architecture design and optimization</c:v>
                </c:pt>
                <c:pt idx="6">
                  <c:v>Infrastructure provisioning automation</c:v>
                </c:pt>
                <c:pt idx="7">
                  <c:v>Data transformation</c:v>
                </c:pt>
                <c:pt idx="8">
                  <c:v>Personalized user interfaces</c:v>
                </c:pt>
                <c:pt idx="9">
                  <c:v>NLP for documentation and knowledge extraction</c:v>
                </c:pt>
              </c:strCache>
            </c:strRef>
          </c:cat>
          <c:val>
            <c:numRef>
              <c:f>Sheet1!$C$2:$C$11</c:f>
              <c:numCache>
                <c:formatCode>0%</c:formatCode>
                <c:ptCount val="10"/>
                <c:pt idx="0">
                  <c:v>0.92348993288590586</c:v>
                </c:pt>
                <c:pt idx="1">
                  <c:v>0.63624161073825503</c:v>
                </c:pt>
                <c:pt idx="2">
                  <c:v>0.92348993288590586</c:v>
                </c:pt>
                <c:pt idx="3">
                  <c:v>0.66577181208053682</c:v>
                </c:pt>
                <c:pt idx="4">
                  <c:v>0.73288590604026849</c:v>
                </c:pt>
                <c:pt idx="5">
                  <c:v>0.55167785234899336</c:v>
                </c:pt>
                <c:pt idx="6">
                  <c:v>0.77315436241610735</c:v>
                </c:pt>
                <c:pt idx="7">
                  <c:v>0.88859060402684564</c:v>
                </c:pt>
                <c:pt idx="8">
                  <c:v>0.42416107382550333</c:v>
                </c:pt>
                <c:pt idx="9">
                  <c:v>0.75570469798657713</c:v>
                </c:pt>
              </c:numCache>
            </c:numRef>
          </c:val>
          <c:extLst>
            <c:ext xmlns:c16="http://schemas.microsoft.com/office/drawing/2014/chart" uri="{C3380CC4-5D6E-409C-BE32-E72D297353CC}">
              <c16:uniqueId val="{00000008-5F63-4847-BFA1-C9E1AB738F0C}"/>
            </c:ext>
          </c:extLst>
        </c:ser>
        <c:dLbls>
          <c:dLblPos val="outEnd"/>
          <c:showLegendKey val="0"/>
          <c:showVal val="1"/>
          <c:showCatName val="0"/>
          <c:showSerName val="0"/>
          <c:showPercent val="0"/>
          <c:showBubbleSize val="0"/>
        </c:dLbls>
        <c:gapWidth val="55"/>
        <c:overlap val="100"/>
        <c:axId val="901485791"/>
        <c:axId val="901484959"/>
      </c:barChart>
      <c:catAx>
        <c:axId val="901485791"/>
        <c:scaling>
          <c:orientation val="maxMin"/>
        </c:scaling>
        <c:delete val="0"/>
        <c:axPos val="l"/>
        <c:numFmt formatCode="General" sourceLinked="1"/>
        <c:majorTickMark val="none"/>
        <c:minorTickMark val="none"/>
        <c:tickLblPos val="low"/>
        <c:spPr>
          <a:noFill/>
          <a:ln w="9525" cap="flat" cmpd="sng" algn="ctr">
            <a:noFill/>
            <a:round/>
          </a:ln>
          <a:effectLst/>
        </c:spPr>
        <c:txPr>
          <a:bodyPr rot="-60000000" spcFirstLastPara="1" vertOverflow="ellipsis" vert="horz" wrap="square" anchor="ctr" anchorCtr="1"/>
          <a:lstStyle/>
          <a:p>
            <a:pPr algn="r">
              <a:defRPr sz="1400" b="0" i="0" u="none" strike="noStrike" kern="1200" spc="-50" baseline="0">
                <a:solidFill>
                  <a:schemeClr val="tx1"/>
                </a:solidFill>
                <a:latin typeface="IBM Plex Sans Light" panose="020B0403050203000203" pitchFamily="34" charset="0"/>
                <a:ea typeface="+mn-ea"/>
                <a:cs typeface="+mn-cs"/>
              </a:defRPr>
            </a:pPr>
            <a:endParaRPr lang="en-US"/>
          </a:p>
        </c:txPr>
        <c:crossAx val="901484959"/>
        <c:crosses val="autoZero"/>
        <c:auto val="1"/>
        <c:lblAlgn val="ctr"/>
        <c:lblOffset val="50"/>
        <c:noMultiLvlLbl val="0"/>
      </c:catAx>
      <c:valAx>
        <c:axId val="901484959"/>
        <c:scaling>
          <c:orientation val="minMax"/>
          <c:min val="-1"/>
        </c:scaling>
        <c:delete val="1"/>
        <c:axPos val="t"/>
        <c:numFmt formatCode="#,##0%;#,##0%" sourceLinked="0"/>
        <c:majorTickMark val="out"/>
        <c:minorTickMark val="none"/>
        <c:tickLblPos val="nextTo"/>
        <c:crossAx val="9014857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88951671219668982"/>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3971-44BD-9312-8966AA527393}"/>
              </c:ext>
            </c:extLst>
          </c:dPt>
          <c:dPt>
            <c:idx val="1"/>
            <c:invertIfNegative val="0"/>
            <c:bubble3D val="0"/>
            <c:spPr>
              <a:solidFill>
                <a:srgbClr val="82CFFF"/>
              </a:solidFill>
              <a:ln>
                <a:noFill/>
              </a:ln>
              <a:effectLst/>
            </c:spPr>
            <c:extLst>
              <c:ext xmlns:c16="http://schemas.microsoft.com/office/drawing/2014/chart" uri="{C3380CC4-5D6E-409C-BE32-E72D297353CC}">
                <c16:uniqueId val="{00000003-3971-44BD-9312-8966AA527393}"/>
              </c:ext>
            </c:extLst>
          </c:dPt>
          <c:dPt>
            <c:idx val="2"/>
            <c:invertIfNegative val="0"/>
            <c:bubble3D val="0"/>
            <c:spPr>
              <a:solidFill>
                <a:srgbClr val="33B1FF"/>
              </a:solidFill>
              <a:ln>
                <a:noFill/>
              </a:ln>
              <a:effectLst/>
            </c:spPr>
            <c:extLst>
              <c:ext xmlns:c16="http://schemas.microsoft.com/office/drawing/2014/chart" uri="{C3380CC4-5D6E-409C-BE32-E72D297353CC}">
                <c16:uniqueId val="{00000005-3971-44BD-9312-8966AA527393}"/>
              </c:ext>
            </c:extLst>
          </c:dPt>
          <c:dPt>
            <c:idx val="3"/>
            <c:invertIfNegative val="0"/>
            <c:bubble3D val="0"/>
            <c:spPr>
              <a:solidFill>
                <a:srgbClr val="1192E8"/>
              </a:solidFill>
              <a:ln>
                <a:noFill/>
              </a:ln>
              <a:effectLst/>
            </c:spPr>
            <c:extLst>
              <c:ext xmlns:c16="http://schemas.microsoft.com/office/drawing/2014/chart" uri="{C3380CC4-5D6E-409C-BE32-E72D297353CC}">
                <c16:uniqueId val="{00000007-3971-44BD-9312-8966AA527393}"/>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Mature adopters applying across all 4 IT processes</c:v>
                </c:pt>
              </c:strCache>
            </c:strRef>
          </c:cat>
          <c:val>
            <c:numRef>
              <c:f>Sheet1!$B$2:$B$6</c:f>
              <c:numCache>
                <c:formatCode>0.00%</c:formatCode>
                <c:ptCount val="5"/>
                <c:pt idx="0">
                  <c:v>-0.05</c:v>
                </c:pt>
                <c:pt idx="1">
                  <c:v>0.5</c:v>
                </c:pt>
                <c:pt idx="2">
                  <c:v>3</c:v>
                </c:pt>
                <c:pt idx="3">
                  <c:v>2.9</c:v>
                </c:pt>
                <c:pt idx="4" formatCode="0%">
                  <c:v>3.65</c:v>
                </c:pt>
              </c:numCache>
            </c:numRef>
          </c:val>
          <c:extLst>
            <c:ext xmlns:c16="http://schemas.microsoft.com/office/drawing/2014/chart" uri="{C3380CC4-5D6E-409C-BE32-E72D297353CC}">
              <c16:uniqueId val="{00000008-3971-44BD-9312-8966AA527393}"/>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scaling>
        <c:delete val="1"/>
        <c:axPos val="b"/>
        <c:numFmt formatCode="0.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1786141582729497"/>
          <c:h val="0.96714609096668558"/>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9ECC-43FE-BCE9-51EF9AD2DBFC}"/>
              </c:ext>
            </c:extLst>
          </c:dPt>
          <c:dPt>
            <c:idx val="1"/>
            <c:invertIfNegative val="0"/>
            <c:bubble3D val="0"/>
            <c:spPr>
              <a:solidFill>
                <a:srgbClr val="82CFFF"/>
              </a:solidFill>
              <a:ln>
                <a:noFill/>
              </a:ln>
              <a:effectLst/>
            </c:spPr>
            <c:extLst>
              <c:ext xmlns:c16="http://schemas.microsoft.com/office/drawing/2014/chart" uri="{C3380CC4-5D6E-409C-BE32-E72D297353CC}">
                <c16:uniqueId val="{00000003-9ECC-43FE-BCE9-51EF9AD2DBFC}"/>
              </c:ext>
            </c:extLst>
          </c:dPt>
          <c:dPt>
            <c:idx val="2"/>
            <c:invertIfNegative val="0"/>
            <c:bubble3D val="0"/>
            <c:spPr>
              <a:solidFill>
                <a:srgbClr val="33B1FF"/>
              </a:solidFill>
              <a:ln>
                <a:noFill/>
              </a:ln>
              <a:effectLst/>
            </c:spPr>
            <c:extLst>
              <c:ext xmlns:c16="http://schemas.microsoft.com/office/drawing/2014/chart" uri="{C3380CC4-5D6E-409C-BE32-E72D297353CC}">
                <c16:uniqueId val="{00000005-9ECC-43FE-BCE9-51EF9AD2DBFC}"/>
              </c:ext>
            </c:extLst>
          </c:dPt>
          <c:dPt>
            <c:idx val="3"/>
            <c:invertIfNegative val="0"/>
            <c:bubble3D val="0"/>
            <c:spPr>
              <a:solidFill>
                <a:srgbClr val="1192E8"/>
              </a:solidFill>
              <a:ln>
                <a:noFill/>
              </a:ln>
              <a:effectLst/>
            </c:spPr>
            <c:extLst>
              <c:ext xmlns:c16="http://schemas.microsoft.com/office/drawing/2014/chart" uri="{C3380CC4-5D6E-409C-BE32-E72D297353CC}">
                <c16:uniqueId val="{00000007-9ECC-43FE-BCE9-51EF9AD2DBFC}"/>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AI across all 4 IT processes</c:v>
                </c:pt>
              </c:strCache>
            </c:strRef>
          </c:cat>
          <c:val>
            <c:numRef>
              <c:f>Sheet1!$B$2:$B$6</c:f>
              <c:numCache>
                <c:formatCode>0.0</c:formatCode>
                <c:ptCount val="5"/>
                <c:pt idx="0">
                  <c:v>75.500285584319187</c:v>
                </c:pt>
                <c:pt idx="1">
                  <c:v>62.160754469695092</c:v>
                </c:pt>
                <c:pt idx="2">
                  <c:v>37.347833870390261</c:v>
                </c:pt>
                <c:pt idx="3">
                  <c:v>29.489830841415323</c:v>
                </c:pt>
                <c:pt idx="4" formatCode="General">
                  <c:v>27.48</c:v>
                </c:pt>
              </c:numCache>
            </c:numRef>
          </c:val>
          <c:extLst>
            <c:ext xmlns:c16="http://schemas.microsoft.com/office/drawing/2014/chart" uri="{C3380CC4-5D6E-409C-BE32-E72D297353CC}">
              <c16:uniqueId val="{00000008-9ECC-43FE-BCE9-51EF9AD2DBFC}"/>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in val="0"/>
        </c:scaling>
        <c:delete val="1"/>
        <c:axPos val="b"/>
        <c:numFmt formatCode="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1786141582729497"/>
          <c:h val="0.96714609096668558"/>
        </c:manualLayout>
      </c:layout>
      <c:barChart>
        <c:barDir val="bar"/>
        <c:grouping val="clustered"/>
        <c:varyColors val="0"/>
        <c:ser>
          <c:idx val="0"/>
          <c:order val="0"/>
          <c:tx>
            <c:strRef>
              <c:f>Sheet1!$B$1</c:f>
              <c:strCache>
                <c:ptCount val="1"/>
                <c:pt idx="0">
                  <c:v>Column1</c:v>
                </c:pt>
              </c:strCache>
            </c:strRef>
          </c:tx>
          <c:spPr>
            <a:solidFill>
              <a:srgbClr val="E5F6FF"/>
            </a:solidFill>
            <a:ln>
              <a:noFill/>
            </a:ln>
            <a:effectLst/>
          </c:spPr>
          <c:invertIfNegative val="0"/>
          <c:dPt>
            <c:idx val="0"/>
            <c:invertIfNegative val="0"/>
            <c:bubble3D val="0"/>
            <c:spPr>
              <a:solidFill>
                <a:srgbClr val="E5F6FF"/>
              </a:solidFill>
              <a:ln>
                <a:noFill/>
              </a:ln>
              <a:effectLst/>
            </c:spPr>
            <c:extLst>
              <c:ext xmlns:c16="http://schemas.microsoft.com/office/drawing/2014/chart" uri="{C3380CC4-5D6E-409C-BE32-E72D297353CC}">
                <c16:uniqueId val="{00000001-E39C-4DD7-A207-ED5BDBAB5660}"/>
              </c:ext>
            </c:extLst>
          </c:dPt>
          <c:dPt>
            <c:idx val="1"/>
            <c:invertIfNegative val="0"/>
            <c:bubble3D val="0"/>
            <c:spPr>
              <a:solidFill>
                <a:srgbClr val="82CFFF"/>
              </a:solidFill>
              <a:ln>
                <a:noFill/>
              </a:ln>
              <a:effectLst/>
            </c:spPr>
            <c:extLst>
              <c:ext xmlns:c16="http://schemas.microsoft.com/office/drawing/2014/chart" uri="{C3380CC4-5D6E-409C-BE32-E72D297353CC}">
                <c16:uniqueId val="{00000003-E39C-4DD7-A207-ED5BDBAB5660}"/>
              </c:ext>
            </c:extLst>
          </c:dPt>
          <c:dPt>
            <c:idx val="2"/>
            <c:invertIfNegative val="0"/>
            <c:bubble3D val="0"/>
            <c:spPr>
              <a:solidFill>
                <a:srgbClr val="33B1FF"/>
              </a:solidFill>
              <a:ln>
                <a:noFill/>
              </a:ln>
              <a:effectLst/>
            </c:spPr>
            <c:extLst>
              <c:ext xmlns:c16="http://schemas.microsoft.com/office/drawing/2014/chart" uri="{C3380CC4-5D6E-409C-BE32-E72D297353CC}">
                <c16:uniqueId val="{00000005-E39C-4DD7-A207-ED5BDBAB5660}"/>
              </c:ext>
            </c:extLst>
          </c:dPt>
          <c:dPt>
            <c:idx val="3"/>
            <c:invertIfNegative val="0"/>
            <c:bubble3D val="0"/>
            <c:spPr>
              <a:solidFill>
                <a:srgbClr val="1192E8"/>
              </a:solidFill>
              <a:ln>
                <a:noFill/>
              </a:ln>
              <a:effectLst/>
            </c:spPr>
            <c:extLst>
              <c:ext xmlns:c16="http://schemas.microsoft.com/office/drawing/2014/chart" uri="{C3380CC4-5D6E-409C-BE32-E72D297353CC}">
                <c16:uniqueId val="{00000007-E39C-4DD7-A207-ED5BDBAB5660}"/>
              </c:ext>
            </c:extLst>
          </c:dPt>
          <c:dPt>
            <c:idx val="4"/>
            <c:invertIfNegative val="0"/>
            <c:bubble3D val="0"/>
            <c:spPr>
              <a:solidFill>
                <a:srgbClr val="001D6C"/>
              </a:solidFill>
              <a:ln>
                <a:noFill/>
              </a:ln>
              <a:effectLst/>
            </c:spPr>
            <c:extLst>
              <c:ext xmlns:c16="http://schemas.microsoft.com/office/drawing/2014/chart" uri="{C3380CC4-5D6E-409C-BE32-E72D297353CC}">
                <c16:uniqueId val="{00000000-4737-574E-97BD-B8C5B5671B40}"/>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Piloting</c:v>
                </c:pt>
                <c:pt idx="1">
                  <c:v>implementing</c:v>
                </c:pt>
                <c:pt idx="2">
                  <c:v>Operating</c:v>
                </c:pt>
                <c:pt idx="3">
                  <c:v>Optimizing</c:v>
                </c:pt>
                <c:pt idx="4">
                  <c:v>AI integrated across all 4 IT processes</c:v>
                </c:pt>
              </c:strCache>
            </c:strRef>
          </c:cat>
          <c:val>
            <c:numRef>
              <c:f>Sheet1!$B$2:$B$6</c:f>
              <c:numCache>
                <c:formatCode>0.0</c:formatCode>
                <c:ptCount val="5"/>
                <c:pt idx="0">
                  <c:v>40</c:v>
                </c:pt>
                <c:pt idx="1">
                  <c:v>40</c:v>
                </c:pt>
                <c:pt idx="2">
                  <c:v>47.267025089605738</c:v>
                </c:pt>
                <c:pt idx="3">
                  <c:v>50</c:v>
                </c:pt>
                <c:pt idx="4" formatCode="General">
                  <c:v>53.21</c:v>
                </c:pt>
              </c:numCache>
            </c:numRef>
          </c:val>
          <c:extLst>
            <c:ext xmlns:c16="http://schemas.microsoft.com/office/drawing/2014/chart" uri="{C3380CC4-5D6E-409C-BE32-E72D297353CC}">
              <c16:uniqueId val="{00000008-E39C-4DD7-A207-ED5BDBAB566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80"/>
          <c:min val="0"/>
        </c:scaling>
        <c:delete val="1"/>
        <c:axPos val="b"/>
        <c:numFmt formatCode="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rot="0" spcFirstLastPara="1" vertOverflow="ellipsis" vert="horz" wrap="square" anchor="ctr" anchorCtr="1"/>
          <a:lstStyle/>
          <a:p>
            <a:pPr>
              <a:defRPr sz="1800" b="0" i="0" u="none" strike="noStrike" kern="1200" spc="0" baseline="0">
                <a:solidFill>
                  <a:schemeClr val="tx1"/>
                </a:solidFill>
                <a:latin typeface="IBM Plex Sans Light" panose="020B0403050203000203" pitchFamily="34" charset="0"/>
                <a:ea typeface="+mn-ea"/>
                <a:cs typeface="+mn-cs"/>
              </a:defRPr>
            </a:pPr>
            <a:r>
              <a:rPr lang="en-US" sz="1800" b="0" i="0" u="none" strike="noStrike" baseline="0" dirty="0">
                <a:solidFill>
                  <a:schemeClr val="tx1"/>
                </a:solidFill>
                <a:latin typeface="IBM Plex Sans Light" panose="020B0403050203000203" pitchFamily="34" charset="0"/>
              </a:rPr>
              <a:t>Reduction in IT helpdesk tickets involving human intervention from </a:t>
            </a:r>
            <a:r>
              <a:rPr lang="en-US" sz="1800" b="0" i="0" u="none" strike="noStrike" kern="1200" spc="0" baseline="0" dirty="0">
                <a:solidFill>
                  <a:schemeClr val="tx1"/>
                </a:solidFill>
                <a:effectLst/>
                <a:latin typeface="IBM Plex Sans Light" panose="020B0403050203000203" pitchFamily="34" charset="0"/>
              </a:rPr>
              <a:t>implementing AI to create and manage IT support services/solutions</a:t>
            </a:r>
            <a:endParaRPr lang="en-SG" sz="1800" b="0" i="0" dirty="0">
              <a:solidFill>
                <a:schemeClr val="tx1"/>
              </a:solidFill>
              <a:latin typeface="IBM Plex Sans Light" panose="020B0403050203000203" pitchFamily="34" charset="0"/>
            </a:endParaRP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solidFill>
              <a:latin typeface="IBM Plex Sans Light" panose="020B0403050203000203" pitchFamily="34" charset="0"/>
              <a:ea typeface="+mn-ea"/>
              <a:cs typeface="+mn-cs"/>
            </a:defRPr>
          </a:pPr>
          <a:endParaRPr lang="en-SG"/>
        </a:p>
      </c:txPr>
    </c:title>
    <c:autoTitleDeleted val="0"/>
    <c:plotArea>
      <c:layout>
        <c:manualLayout>
          <c:layoutTarget val="inner"/>
          <c:xMode val="edge"/>
          <c:yMode val="edge"/>
          <c:x val="0.17737873043647323"/>
          <c:y val="0.16666666666666666"/>
          <c:w val="0.80904102264994648"/>
          <c:h val="0.40372229512977553"/>
        </c:manualLayout>
      </c:layout>
      <c:barChart>
        <c:barDir val="bar"/>
        <c:grouping val="percentStacked"/>
        <c:varyColors val="0"/>
        <c:ser>
          <c:idx val="0"/>
          <c:order val="0"/>
          <c:tx>
            <c:strRef>
              <c:f>Sheet1!$B$1</c:f>
              <c:strCache>
                <c:ptCount val="1"/>
                <c:pt idx="0">
                  <c:v>0-20%</c:v>
                </c:pt>
              </c:strCache>
            </c:strRef>
          </c:tx>
          <c:spPr>
            <a:solidFill>
              <a:srgbClr val="E5F6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AI initiators</c:v>
                </c:pt>
                <c:pt idx="1">
                  <c:v>Mature AI adopters</c:v>
                </c:pt>
                <c:pt idx="2">
                  <c:v>Mature adopters applying AI across all IT processes</c:v>
                </c:pt>
              </c:strCache>
            </c:strRef>
          </c:cat>
          <c:val>
            <c:numRef>
              <c:f>Sheet1!$B$2:$B$4</c:f>
              <c:numCache>
                <c:formatCode>0%</c:formatCode>
                <c:ptCount val="3"/>
                <c:pt idx="0">
                  <c:v>0.2</c:v>
                </c:pt>
                <c:pt idx="1">
                  <c:v>0.21</c:v>
                </c:pt>
                <c:pt idx="2">
                  <c:v>0.05</c:v>
                </c:pt>
              </c:numCache>
            </c:numRef>
          </c:val>
          <c:extLst>
            <c:ext xmlns:c16="http://schemas.microsoft.com/office/drawing/2014/chart" uri="{C3380CC4-5D6E-409C-BE32-E72D297353CC}">
              <c16:uniqueId val="{00000000-F42F-D54D-971D-5DAA5B28970E}"/>
            </c:ext>
          </c:extLst>
        </c:ser>
        <c:ser>
          <c:idx val="1"/>
          <c:order val="1"/>
          <c:tx>
            <c:strRef>
              <c:f>Sheet1!$C$1</c:f>
              <c:strCache>
                <c:ptCount val="1"/>
                <c:pt idx="0">
                  <c:v>21-40%</c:v>
                </c:pt>
              </c:strCache>
            </c:strRef>
          </c:tx>
          <c:spPr>
            <a:solidFill>
              <a:srgbClr val="82CFFF"/>
            </a:solidFill>
            <a:ln>
              <a:noFill/>
            </a:ln>
            <a:effectLst/>
          </c:spPr>
          <c:invertIfNegative val="0"/>
          <c:dLbls>
            <c:dLbl>
              <c:idx val="2"/>
              <c:layout>
                <c:manualLayout>
                  <c:x val="1.1111111111111112E-2"/>
                  <c:y val="-2.314814814814814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E2A-3544-BE14-8B53DD587479}"/>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AI initiators</c:v>
                </c:pt>
                <c:pt idx="1">
                  <c:v>Mature AI adopters</c:v>
                </c:pt>
                <c:pt idx="2">
                  <c:v>Mature adopters applying AI across all IT processes</c:v>
                </c:pt>
              </c:strCache>
            </c:strRef>
          </c:cat>
          <c:val>
            <c:numRef>
              <c:f>Sheet1!$C$2:$C$4</c:f>
              <c:numCache>
                <c:formatCode>0%</c:formatCode>
                <c:ptCount val="3"/>
                <c:pt idx="0">
                  <c:v>0.49671052631578944</c:v>
                </c:pt>
                <c:pt idx="1">
                  <c:v>0.10747663551401868</c:v>
                </c:pt>
                <c:pt idx="2">
                  <c:v>0</c:v>
                </c:pt>
              </c:numCache>
            </c:numRef>
          </c:val>
          <c:extLst>
            <c:ext xmlns:c16="http://schemas.microsoft.com/office/drawing/2014/chart" uri="{C3380CC4-5D6E-409C-BE32-E72D297353CC}">
              <c16:uniqueId val="{00000001-F42F-D54D-971D-5DAA5B28970E}"/>
            </c:ext>
          </c:extLst>
        </c:ser>
        <c:ser>
          <c:idx val="2"/>
          <c:order val="2"/>
          <c:tx>
            <c:strRef>
              <c:f>Sheet1!$D$1</c:f>
              <c:strCache>
                <c:ptCount val="1"/>
                <c:pt idx="0">
                  <c:v>41-60%</c:v>
                </c:pt>
              </c:strCache>
            </c:strRef>
          </c:tx>
          <c:spPr>
            <a:solidFill>
              <a:srgbClr val="33B1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AI initiators</c:v>
                </c:pt>
                <c:pt idx="1">
                  <c:v>Mature AI adopters</c:v>
                </c:pt>
                <c:pt idx="2">
                  <c:v>Mature adopters applying AI across all IT processes</c:v>
                </c:pt>
              </c:strCache>
            </c:strRef>
          </c:cat>
          <c:val>
            <c:numRef>
              <c:f>Sheet1!$D$2:$D$4</c:f>
              <c:numCache>
                <c:formatCode>0%</c:formatCode>
                <c:ptCount val="3"/>
                <c:pt idx="0">
                  <c:v>0.2105263157894737</c:v>
                </c:pt>
                <c:pt idx="1">
                  <c:v>0.28971962616822422</c:v>
                </c:pt>
                <c:pt idx="2">
                  <c:v>0.15</c:v>
                </c:pt>
              </c:numCache>
            </c:numRef>
          </c:val>
          <c:extLst>
            <c:ext xmlns:c16="http://schemas.microsoft.com/office/drawing/2014/chart" uri="{C3380CC4-5D6E-409C-BE32-E72D297353CC}">
              <c16:uniqueId val="{00000002-F42F-D54D-971D-5DAA5B28970E}"/>
            </c:ext>
          </c:extLst>
        </c:ser>
        <c:ser>
          <c:idx val="3"/>
          <c:order val="3"/>
          <c:tx>
            <c:strRef>
              <c:f>Sheet1!$E$1</c:f>
              <c:strCache>
                <c:ptCount val="1"/>
                <c:pt idx="0">
                  <c:v>Greater than 60%</c:v>
                </c:pt>
              </c:strCache>
            </c:strRef>
          </c:tx>
          <c:spPr>
            <a:solidFill>
              <a:srgbClr val="1192E8"/>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AI initiators</c:v>
                </c:pt>
                <c:pt idx="1">
                  <c:v>Mature AI adopters</c:v>
                </c:pt>
                <c:pt idx="2">
                  <c:v>Mature adopters applying AI across all IT processes</c:v>
                </c:pt>
              </c:strCache>
            </c:strRef>
          </c:cat>
          <c:val>
            <c:numRef>
              <c:f>Sheet1!$E$2:$E$4</c:f>
              <c:numCache>
                <c:formatCode>0%</c:formatCode>
                <c:ptCount val="3"/>
                <c:pt idx="0">
                  <c:v>0.04</c:v>
                </c:pt>
                <c:pt idx="1">
                  <c:v>0.38317757009345788</c:v>
                </c:pt>
                <c:pt idx="2">
                  <c:v>0.8</c:v>
                </c:pt>
              </c:numCache>
            </c:numRef>
          </c:val>
          <c:extLst>
            <c:ext xmlns:c16="http://schemas.microsoft.com/office/drawing/2014/chart" uri="{C3380CC4-5D6E-409C-BE32-E72D297353CC}">
              <c16:uniqueId val="{00000003-F42F-D54D-971D-5DAA5B28970E}"/>
            </c:ext>
          </c:extLst>
        </c:ser>
        <c:dLbls>
          <c:dLblPos val="ctr"/>
          <c:showLegendKey val="0"/>
          <c:showVal val="1"/>
          <c:showCatName val="0"/>
          <c:showSerName val="0"/>
          <c:showPercent val="0"/>
          <c:showBubbleSize val="0"/>
        </c:dLbls>
        <c:gapWidth val="150"/>
        <c:overlap val="100"/>
        <c:axId val="1262593200"/>
        <c:axId val="1262596080"/>
      </c:barChart>
      <c:catAx>
        <c:axId val="12625932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262596080"/>
        <c:crosses val="autoZero"/>
        <c:auto val="1"/>
        <c:lblAlgn val="ctr"/>
        <c:lblOffset val="100"/>
        <c:noMultiLvlLbl val="0"/>
      </c:catAx>
      <c:valAx>
        <c:axId val="1262596080"/>
        <c:scaling>
          <c:orientation val="minMax"/>
        </c:scaling>
        <c:delete val="1"/>
        <c:axPos val="b"/>
        <c:numFmt formatCode="0%" sourceLinked="1"/>
        <c:majorTickMark val="none"/>
        <c:minorTickMark val="none"/>
        <c:tickLblPos val="nextTo"/>
        <c:crossAx val="1262593200"/>
        <c:crosses val="autoZero"/>
        <c:crossBetween val="between"/>
      </c:valAx>
      <c:spPr>
        <a:noFill/>
        <a:ln>
          <a:noFill/>
        </a:ln>
        <a:effectLst/>
      </c:spPr>
    </c:plotArea>
    <c:legend>
      <c:legendPos val="b"/>
      <c:layout>
        <c:manualLayout>
          <c:xMode val="edge"/>
          <c:yMode val="edge"/>
          <c:x val="0.17055915232818117"/>
          <c:y val="0.58196303587051623"/>
          <c:w val="0.54777048702245557"/>
          <c:h val="6.1555482648002334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IBM Plex Sans Light" panose="020B040305020300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3774196194225734"/>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5642-4406-A401-FD90465F4EBD}"/>
              </c:ext>
            </c:extLst>
          </c:dPt>
          <c:dPt>
            <c:idx val="1"/>
            <c:invertIfNegative val="0"/>
            <c:bubble3D val="0"/>
            <c:spPr>
              <a:solidFill>
                <a:srgbClr val="1192E8"/>
              </a:solidFill>
              <a:ln>
                <a:noFill/>
              </a:ln>
              <a:effectLst/>
            </c:spPr>
            <c:extLst>
              <c:ext xmlns:c16="http://schemas.microsoft.com/office/drawing/2014/chart" uri="{C3380CC4-5D6E-409C-BE32-E72D297353CC}">
                <c16:uniqueId val="{00000003-5642-4406-A401-FD90465F4EBD}"/>
              </c:ext>
            </c:extLst>
          </c:dPt>
          <c:dPt>
            <c:idx val="2"/>
            <c:invertIfNegative val="0"/>
            <c:bubble3D val="0"/>
            <c:spPr>
              <a:solidFill>
                <a:srgbClr val="0043CE"/>
              </a:solidFill>
              <a:ln>
                <a:noFill/>
              </a:ln>
              <a:effectLst/>
            </c:spPr>
            <c:extLst>
              <c:ext xmlns:c16="http://schemas.microsoft.com/office/drawing/2014/chart" uri="{C3380CC4-5D6E-409C-BE32-E72D297353CC}">
                <c16:uniqueId val="{00000005-5642-4406-A401-FD90465F4EBD}"/>
              </c:ext>
            </c:extLst>
          </c:dPt>
          <c:dPt>
            <c:idx val="3"/>
            <c:invertIfNegative val="0"/>
            <c:bubble3D val="0"/>
            <c:spPr>
              <a:solidFill>
                <a:srgbClr val="0F62FE"/>
              </a:solidFill>
              <a:ln>
                <a:noFill/>
              </a:ln>
              <a:effectLst/>
            </c:spPr>
            <c:extLst>
              <c:ext xmlns:c16="http://schemas.microsoft.com/office/drawing/2014/chart" uri="{C3380CC4-5D6E-409C-BE32-E72D297353CC}">
                <c16:uniqueId val="{00000007-5642-4406-A401-FD90465F4EBD}"/>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0.00%</c:formatCode>
                <c:ptCount val="2"/>
                <c:pt idx="0">
                  <c:v>0.55000000000000004</c:v>
                </c:pt>
                <c:pt idx="1">
                  <c:v>0.54</c:v>
                </c:pt>
              </c:numCache>
            </c:numRef>
          </c:val>
          <c:extLst>
            <c:ext xmlns:c16="http://schemas.microsoft.com/office/drawing/2014/chart" uri="{C3380CC4-5D6E-409C-BE32-E72D297353CC}">
              <c16:uniqueId val="{00000008-5642-4406-A401-FD90465F4EBD}"/>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in val="0.2"/>
        </c:scaling>
        <c:delete val="1"/>
        <c:axPos val="b"/>
        <c:numFmt formatCode="0.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rot="0" spcFirstLastPara="1" vertOverflow="ellipsis" vert="horz" wrap="square" anchor="ctr" anchorCtr="1"/>
          <a:lstStyle/>
          <a:p>
            <a:pPr>
              <a:defRPr sz="1800" b="0" i="0" u="none" strike="noStrike" kern="1200" spc="0" baseline="0">
                <a:solidFill>
                  <a:schemeClr val="tx1"/>
                </a:solidFill>
                <a:latin typeface="IBM Plex Sans Light" panose="020B0403050203000203" pitchFamily="34" charset="0"/>
                <a:ea typeface="+mn-ea"/>
                <a:cs typeface="+mn-cs"/>
              </a:defRPr>
            </a:pPr>
            <a:r>
              <a:rPr lang="en-US" sz="1800" b="0" i="0" u="none" strike="noStrike" baseline="0" dirty="0">
                <a:solidFill>
                  <a:schemeClr val="tx1"/>
                </a:solidFill>
                <a:latin typeface="IBM Plex Sans Light" panose="020B0403050203000203" pitchFamily="34" charset="0"/>
              </a:rPr>
              <a:t>Frequency with which code is deployed to production</a:t>
            </a:r>
            <a:endParaRPr lang="en-SG" sz="1800" b="0" i="0" dirty="0">
              <a:solidFill>
                <a:schemeClr val="tx1"/>
              </a:solidFill>
              <a:latin typeface="IBM Plex Sans Light" panose="020B0403050203000203" pitchFamily="34" charset="0"/>
            </a:endParaRP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solidFill>
              <a:latin typeface="IBM Plex Sans Light" panose="020B0403050203000203" pitchFamily="34" charset="0"/>
              <a:ea typeface="+mn-ea"/>
              <a:cs typeface="+mn-cs"/>
            </a:defRPr>
          </a:pPr>
          <a:endParaRPr lang="en-SG"/>
        </a:p>
      </c:txPr>
    </c:title>
    <c:autoTitleDeleted val="0"/>
    <c:plotArea>
      <c:layout>
        <c:manualLayout>
          <c:layoutTarget val="inner"/>
          <c:xMode val="edge"/>
          <c:yMode val="edge"/>
          <c:x val="0.17737873043647323"/>
          <c:y val="0.10648148148148148"/>
          <c:w val="0.80904102264994648"/>
          <c:h val="0.47758347914843979"/>
        </c:manualLayout>
      </c:layout>
      <c:barChart>
        <c:barDir val="bar"/>
        <c:grouping val="percentStacked"/>
        <c:varyColors val="0"/>
        <c:ser>
          <c:idx val="0"/>
          <c:order val="0"/>
          <c:tx>
            <c:strRef>
              <c:f>Sheet1!$B$1</c:f>
              <c:strCache>
                <c:ptCount val="1"/>
                <c:pt idx="0">
                  <c:v>On-demand (multiple deployments per day)</c:v>
                </c:pt>
              </c:strCache>
            </c:strRef>
          </c:tx>
          <c:spPr>
            <a:solidFill>
              <a:srgbClr val="1192E8"/>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0%</c:formatCode>
                <c:ptCount val="2"/>
                <c:pt idx="0">
                  <c:v>3.4632034632034632E-2</c:v>
                </c:pt>
                <c:pt idx="1">
                  <c:v>0.45936395759717319</c:v>
                </c:pt>
              </c:numCache>
            </c:numRef>
          </c:val>
          <c:extLst>
            <c:ext xmlns:c16="http://schemas.microsoft.com/office/drawing/2014/chart" uri="{C3380CC4-5D6E-409C-BE32-E72D297353CC}">
              <c16:uniqueId val="{00000000-D32F-B942-BBDA-323487BD44A1}"/>
            </c:ext>
          </c:extLst>
        </c:ser>
        <c:ser>
          <c:idx val="1"/>
          <c:order val="1"/>
          <c:tx>
            <c:strRef>
              <c:f>Sheet1!$C$1</c:f>
              <c:strCache>
                <c:ptCount val="1"/>
                <c:pt idx="0">
                  <c:v>Once a day to once per week</c:v>
                </c:pt>
              </c:strCache>
            </c:strRef>
          </c:tx>
          <c:spPr>
            <a:solidFill>
              <a:srgbClr val="33B1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Sheet1!$C$2:$C$3</c:f>
              <c:numCache>
                <c:formatCode>0%</c:formatCode>
                <c:ptCount val="2"/>
                <c:pt idx="0">
                  <c:v>0.50865800865800859</c:v>
                </c:pt>
                <c:pt idx="1">
                  <c:v>0.29681978798586572</c:v>
                </c:pt>
              </c:numCache>
            </c:numRef>
          </c:val>
          <c:extLst>
            <c:ext xmlns:c16="http://schemas.microsoft.com/office/drawing/2014/chart" uri="{C3380CC4-5D6E-409C-BE32-E72D297353CC}">
              <c16:uniqueId val="{00000001-D32F-B942-BBDA-323487BD44A1}"/>
            </c:ext>
          </c:extLst>
        </c:ser>
        <c:ser>
          <c:idx val="2"/>
          <c:order val="2"/>
          <c:tx>
            <c:strRef>
              <c:f>Sheet1!$D$1</c:f>
              <c:strCache>
                <c:ptCount val="1"/>
                <c:pt idx="0">
                  <c:v>Once a week to once a month</c:v>
                </c:pt>
              </c:strCache>
            </c:strRef>
          </c:tx>
          <c:spPr>
            <a:solidFill>
              <a:srgbClr val="82CF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Sheet1!$D$2:$D$3</c:f>
              <c:numCache>
                <c:formatCode>0%</c:formatCode>
                <c:ptCount val="2"/>
                <c:pt idx="0">
                  <c:v>0.38528138528138528</c:v>
                </c:pt>
                <c:pt idx="1">
                  <c:v>0.10600706713780918</c:v>
                </c:pt>
              </c:numCache>
            </c:numRef>
          </c:val>
          <c:extLst>
            <c:ext xmlns:c16="http://schemas.microsoft.com/office/drawing/2014/chart" uri="{C3380CC4-5D6E-409C-BE32-E72D297353CC}">
              <c16:uniqueId val="{00000002-D32F-B942-BBDA-323487BD44A1}"/>
            </c:ext>
          </c:extLst>
        </c:ser>
        <c:ser>
          <c:idx val="3"/>
          <c:order val="3"/>
          <c:tx>
            <c:strRef>
              <c:f>Sheet1!$E$1</c:f>
              <c:strCache>
                <c:ptCount val="1"/>
                <c:pt idx="0">
                  <c:v>Once a month to once every six months</c:v>
                </c:pt>
              </c:strCache>
            </c:strRef>
          </c:tx>
          <c:spPr>
            <a:solidFill>
              <a:srgbClr val="E5F6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Sheet1!$E$2:$E$3</c:f>
              <c:numCache>
                <c:formatCode>0%</c:formatCode>
                <c:ptCount val="2"/>
                <c:pt idx="0">
                  <c:v>7.1428571428571438E-2</c:v>
                </c:pt>
                <c:pt idx="1">
                  <c:v>0.13780918727915195</c:v>
                </c:pt>
              </c:numCache>
            </c:numRef>
          </c:val>
          <c:extLst>
            <c:ext xmlns:c16="http://schemas.microsoft.com/office/drawing/2014/chart" uri="{C3380CC4-5D6E-409C-BE32-E72D297353CC}">
              <c16:uniqueId val="{00000003-D32F-B942-BBDA-323487BD44A1}"/>
            </c:ext>
          </c:extLst>
        </c:ser>
        <c:dLbls>
          <c:dLblPos val="ctr"/>
          <c:showLegendKey val="0"/>
          <c:showVal val="1"/>
          <c:showCatName val="0"/>
          <c:showSerName val="0"/>
          <c:showPercent val="0"/>
          <c:showBubbleSize val="0"/>
        </c:dLbls>
        <c:gapWidth val="150"/>
        <c:overlap val="100"/>
        <c:axId val="1262593200"/>
        <c:axId val="1262596080"/>
      </c:barChart>
      <c:catAx>
        <c:axId val="12625932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IBM Plex Sans Light" panose="020B0403050203000203" pitchFamily="34" charset="0"/>
                <a:ea typeface="+mn-ea"/>
                <a:cs typeface="+mn-cs"/>
              </a:defRPr>
            </a:pPr>
            <a:endParaRPr lang="en-US"/>
          </a:p>
        </c:txPr>
        <c:crossAx val="1262596080"/>
        <c:crosses val="autoZero"/>
        <c:auto val="1"/>
        <c:lblAlgn val="ctr"/>
        <c:lblOffset val="100"/>
        <c:noMultiLvlLbl val="0"/>
      </c:catAx>
      <c:valAx>
        <c:axId val="1262596080"/>
        <c:scaling>
          <c:orientation val="minMax"/>
        </c:scaling>
        <c:delete val="1"/>
        <c:axPos val="b"/>
        <c:numFmt formatCode="0%" sourceLinked="1"/>
        <c:majorTickMark val="none"/>
        <c:minorTickMark val="none"/>
        <c:tickLblPos val="nextTo"/>
        <c:crossAx val="1262593200"/>
        <c:crosses val="autoZero"/>
        <c:crossBetween val="between"/>
      </c:valAx>
      <c:spPr>
        <a:noFill/>
        <a:ln>
          <a:noFill/>
        </a:ln>
        <a:effectLst/>
      </c:spPr>
    </c:plotArea>
    <c:legend>
      <c:legendPos val="b"/>
      <c:layout>
        <c:manualLayout>
          <c:xMode val="edge"/>
          <c:yMode val="edge"/>
          <c:x val="0.10278312433168076"/>
          <c:y val="0.68254975940507434"/>
          <c:w val="0.6412508202099737"/>
          <c:h val="0.21067944143700787"/>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IBM Plex Sans Light" panose="020B040305020300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1192E8"/>
              </a:solidFill>
            </c:spPr>
            <c:extLst>
              <c:ext xmlns:c16="http://schemas.microsoft.com/office/drawing/2014/chart" uri="{C3380CC4-5D6E-409C-BE32-E72D297353CC}">
                <c16:uniqueId val="{00000001-5898-4B2F-8462-60D57CAFB2F9}"/>
              </c:ext>
            </c:extLst>
          </c:dPt>
          <c:dPt>
            <c:idx val="1"/>
            <c:bubble3D val="0"/>
            <c:spPr>
              <a:solidFill>
                <a:srgbClr val="C6C6C6"/>
              </a:solidFill>
              <a:ln>
                <a:noFill/>
              </a:ln>
            </c:spPr>
            <c:extLst>
              <c:ext xmlns:c16="http://schemas.microsoft.com/office/drawing/2014/chart" uri="{C3380CC4-5D6E-409C-BE32-E72D297353CC}">
                <c16:uniqueId val="{00000003-5898-4B2F-8462-60D57CAFB2F9}"/>
              </c:ext>
            </c:extLst>
          </c:dPt>
          <c:dPt>
            <c:idx val="2"/>
            <c:bubble3D val="0"/>
            <c:extLst>
              <c:ext xmlns:c16="http://schemas.microsoft.com/office/drawing/2014/chart" uri="{C3380CC4-5D6E-409C-BE32-E72D297353CC}">
                <c16:uniqueId val="{00000004-5898-4B2F-8462-60D57CAFB2F9}"/>
              </c:ext>
            </c:extLst>
          </c:dPt>
          <c:dPt>
            <c:idx val="3"/>
            <c:bubble3D val="0"/>
            <c:extLst>
              <c:ext xmlns:c16="http://schemas.microsoft.com/office/drawing/2014/chart" uri="{C3380CC4-5D6E-409C-BE32-E72D297353CC}">
                <c16:uniqueId val="{00000005-5898-4B2F-8462-60D57CAFB2F9}"/>
              </c:ext>
            </c:extLst>
          </c:dPt>
          <c:dPt>
            <c:idx val="4"/>
            <c:bubble3D val="0"/>
            <c:extLst>
              <c:ext xmlns:c16="http://schemas.microsoft.com/office/drawing/2014/chart" uri="{C3380CC4-5D6E-409C-BE32-E72D297353CC}">
                <c16:uniqueId val="{00000006-5898-4B2F-8462-60D57CAFB2F9}"/>
              </c:ext>
            </c:extLst>
          </c:dPt>
          <c:dPt>
            <c:idx val="5"/>
            <c:bubble3D val="0"/>
            <c:extLst>
              <c:ext xmlns:c16="http://schemas.microsoft.com/office/drawing/2014/chart" uri="{C3380CC4-5D6E-409C-BE32-E72D297353CC}">
                <c16:uniqueId val="{00000007-5898-4B2F-8462-60D57CAFB2F9}"/>
              </c:ext>
            </c:extLst>
          </c:dPt>
          <c:dPt>
            <c:idx val="6"/>
            <c:bubble3D val="0"/>
            <c:extLst>
              <c:ext xmlns:c16="http://schemas.microsoft.com/office/drawing/2014/chart" uri="{C3380CC4-5D6E-409C-BE32-E72D297353CC}">
                <c16:uniqueId val="{00000008-5898-4B2F-8462-60D57CAFB2F9}"/>
              </c:ext>
            </c:extLst>
          </c:dPt>
          <c:dPt>
            <c:idx val="7"/>
            <c:bubble3D val="0"/>
            <c:extLst>
              <c:ext xmlns:c16="http://schemas.microsoft.com/office/drawing/2014/chart" uri="{C3380CC4-5D6E-409C-BE32-E72D297353CC}">
                <c16:uniqueId val="{00000009-5898-4B2F-8462-60D57CAFB2F9}"/>
              </c:ext>
            </c:extLst>
          </c:dPt>
          <c:dPt>
            <c:idx val="8"/>
            <c:bubble3D val="0"/>
            <c:extLst>
              <c:ext xmlns:c16="http://schemas.microsoft.com/office/drawing/2014/chart" uri="{C3380CC4-5D6E-409C-BE32-E72D297353CC}">
                <c16:uniqueId val="{0000000A-5898-4B2F-8462-60D57CAFB2F9}"/>
              </c:ext>
            </c:extLst>
          </c:dPt>
          <c:cat>
            <c:numRef>
              <c:f>Sheet1!$A$2:$A$10</c:f>
              <c:numCache>
                <c:formatCode>General</c:formatCode>
                <c:ptCount val="9"/>
                <c:pt idx="0">
                  <c:v>1</c:v>
                </c:pt>
                <c:pt idx="1">
                  <c:v>2</c:v>
                </c:pt>
              </c:numCache>
            </c:numRef>
          </c:cat>
          <c:val>
            <c:numRef>
              <c:f>Sheet1!$B$2:$B$10</c:f>
              <c:numCache>
                <c:formatCode>General</c:formatCode>
                <c:ptCount val="9"/>
                <c:pt idx="0">
                  <c:v>51</c:v>
                </c:pt>
                <c:pt idx="1">
                  <c:v>49</c:v>
                </c:pt>
              </c:numCache>
            </c:numRef>
          </c:val>
          <c:extLst>
            <c:ext xmlns:c16="http://schemas.microsoft.com/office/drawing/2014/chart" uri="{C3380CC4-5D6E-409C-BE32-E72D297353CC}">
              <c16:uniqueId val="{0000000B-5898-4B2F-8462-60D57CAFB2F9}"/>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82CFFF"/>
              </a:solidFill>
            </c:spPr>
            <c:extLst>
              <c:ext xmlns:c16="http://schemas.microsoft.com/office/drawing/2014/chart" uri="{C3380CC4-5D6E-409C-BE32-E72D297353CC}">
                <c16:uniqueId val="{00000001-F493-4BA3-A329-529D027ED967}"/>
              </c:ext>
            </c:extLst>
          </c:dPt>
          <c:dPt>
            <c:idx val="1"/>
            <c:bubble3D val="0"/>
            <c:spPr>
              <a:solidFill>
                <a:srgbClr val="C6C6C6"/>
              </a:solidFill>
            </c:spPr>
            <c:extLst>
              <c:ext xmlns:c16="http://schemas.microsoft.com/office/drawing/2014/chart" uri="{C3380CC4-5D6E-409C-BE32-E72D297353CC}">
                <c16:uniqueId val="{00000003-F493-4BA3-A329-529D027ED967}"/>
              </c:ext>
            </c:extLst>
          </c:dPt>
          <c:dPt>
            <c:idx val="2"/>
            <c:bubble3D val="0"/>
            <c:extLst>
              <c:ext xmlns:c16="http://schemas.microsoft.com/office/drawing/2014/chart" uri="{C3380CC4-5D6E-409C-BE32-E72D297353CC}">
                <c16:uniqueId val="{00000004-F493-4BA3-A329-529D027ED967}"/>
              </c:ext>
            </c:extLst>
          </c:dPt>
          <c:dPt>
            <c:idx val="3"/>
            <c:bubble3D val="0"/>
            <c:extLst>
              <c:ext xmlns:c16="http://schemas.microsoft.com/office/drawing/2014/chart" uri="{C3380CC4-5D6E-409C-BE32-E72D297353CC}">
                <c16:uniqueId val="{00000005-F493-4BA3-A329-529D027ED967}"/>
              </c:ext>
            </c:extLst>
          </c:dPt>
          <c:dPt>
            <c:idx val="4"/>
            <c:bubble3D val="0"/>
            <c:extLst>
              <c:ext xmlns:c16="http://schemas.microsoft.com/office/drawing/2014/chart" uri="{C3380CC4-5D6E-409C-BE32-E72D297353CC}">
                <c16:uniqueId val="{00000006-F493-4BA3-A329-529D027ED967}"/>
              </c:ext>
            </c:extLst>
          </c:dPt>
          <c:dPt>
            <c:idx val="5"/>
            <c:bubble3D val="0"/>
            <c:extLst>
              <c:ext xmlns:c16="http://schemas.microsoft.com/office/drawing/2014/chart" uri="{C3380CC4-5D6E-409C-BE32-E72D297353CC}">
                <c16:uniqueId val="{00000007-F493-4BA3-A329-529D027ED967}"/>
              </c:ext>
            </c:extLst>
          </c:dPt>
          <c:dPt>
            <c:idx val="6"/>
            <c:bubble3D val="0"/>
            <c:extLst>
              <c:ext xmlns:c16="http://schemas.microsoft.com/office/drawing/2014/chart" uri="{C3380CC4-5D6E-409C-BE32-E72D297353CC}">
                <c16:uniqueId val="{00000008-F493-4BA3-A329-529D027ED967}"/>
              </c:ext>
            </c:extLst>
          </c:dPt>
          <c:dPt>
            <c:idx val="7"/>
            <c:bubble3D val="0"/>
            <c:extLst>
              <c:ext xmlns:c16="http://schemas.microsoft.com/office/drawing/2014/chart" uri="{C3380CC4-5D6E-409C-BE32-E72D297353CC}">
                <c16:uniqueId val="{00000009-F493-4BA3-A329-529D027ED967}"/>
              </c:ext>
            </c:extLst>
          </c:dPt>
          <c:dPt>
            <c:idx val="8"/>
            <c:bubble3D val="0"/>
            <c:extLst>
              <c:ext xmlns:c16="http://schemas.microsoft.com/office/drawing/2014/chart" uri="{C3380CC4-5D6E-409C-BE32-E72D297353CC}">
                <c16:uniqueId val="{0000000A-F493-4BA3-A329-529D027ED967}"/>
              </c:ext>
            </c:extLst>
          </c:dPt>
          <c:cat>
            <c:numRef>
              <c:f>Sheet1!$A$2:$A$10</c:f>
              <c:numCache>
                <c:formatCode>General</c:formatCode>
                <c:ptCount val="9"/>
                <c:pt idx="0">
                  <c:v>1</c:v>
                </c:pt>
                <c:pt idx="1">
                  <c:v>2</c:v>
                </c:pt>
              </c:numCache>
            </c:numRef>
          </c:cat>
          <c:val>
            <c:numRef>
              <c:f>Sheet1!$B$2:$B$10</c:f>
              <c:numCache>
                <c:formatCode>General</c:formatCode>
                <c:ptCount val="9"/>
                <c:pt idx="0">
                  <c:v>20</c:v>
                </c:pt>
                <c:pt idx="1">
                  <c:v>80</c:v>
                </c:pt>
              </c:numCache>
            </c:numRef>
          </c:val>
          <c:extLst>
            <c:ext xmlns:c16="http://schemas.microsoft.com/office/drawing/2014/chart" uri="{C3380CC4-5D6E-409C-BE32-E72D297353CC}">
              <c16:uniqueId val="{0000000B-F493-4BA3-A329-529D027ED967}"/>
            </c:ext>
          </c:extLst>
        </c:ser>
        <c:dLbls>
          <c:showLegendKey val="0"/>
          <c:showVal val="0"/>
          <c:showCatName val="0"/>
          <c:showSerName val="0"/>
          <c:showPercent val="0"/>
          <c:showBubbleSize val="0"/>
          <c:showLeaderLines val="1"/>
        </c:dLbls>
        <c:firstSliceAng val="0"/>
        <c:holeSize val="85"/>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1192E8"/>
              </a:solidFill>
            </c:spPr>
            <c:extLst>
              <c:ext xmlns:c16="http://schemas.microsoft.com/office/drawing/2014/chart" uri="{C3380CC4-5D6E-409C-BE32-E72D297353CC}">
                <c16:uniqueId val="{00000001-5898-4B2F-8462-60D57CAFB2F9}"/>
              </c:ext>
            </c:extLst>
          </c:dPt>
          <c:dPt>
            <c:idx val="1"/>
            <c:bubble3D val="0"/>
            <c:spPr>
              <a:solidFill>
                <a:srgbClr val="C6C6C6"/>
              </a:solidFill>
              <a:ln>
                <a:noFill/>
              </a:ln>
            </c:spPr>
            <c:extLst>
              <c:ext xmlns:c16="http://schemas.microsoft.com/office/drawing/2014/chart" uri="{C3380CC4-5D6E-409C-BE32-E72D297353CC}">
                <c16:uniqueId val="{00000003-5898-4B2F-8462-60D57CAFB2F9}"/>
              </c:ext>
            </c:extLst>
          </c:dPt>
          <c:dPt>
            <c:idx val="2"/>
            <c:bubble3D val="0"/>
            <c:extLst>
              <c:ext xmlns:c16="http://schemas.microsoft.com/office/drawing/2014/chart" uri="{C3380CC4-5D6E-409C-BE32-E72D297353CC}">
                <c16:uniqueId val="{00000004-5898-4B2F-8462-60D57CAFB2F9}"/>
              </c:ext>
            </c:extLst>
          </c:dPt>
          <c:dPt>
            <c:idx val="3"/>
            <c:bubble3D val="0"/>
            <c:extLst>
              <c:ext xmlns:c16="http://schemas.microsoft.com/office/drawing/2014/chart" uri="{C3380CC4-5D6E-409C-BE32-E72D297353CC}">
                <c16:uniqueId val="{00000005-5898-4B2F-8462-60D57CAFB2F9}"/>
              </c:ext>
            </c:extLst>
          </c:dPt>
          <c:dPt>
            <c:idx val="4"/>
            <c:bubble3D val="0"/>
            <c:extLst>
              <c:ext xmlns:c16="http://schemas.microsoft.com/office/drawing/2014/chart" uri="{C3380CC4-5D6E-409C-BE32-E72D297353CC}">
                <c16:uniqueId val="{00000006-5898-4B2F-8462-60D57CAFB2F9}"/>
              </c:ext>
            </c:extLst>
          </c:dPt>
          <c:dPt>
            <c:idx val="5"/>
            <c:bubble3D val="0"/>
            <c:extLst>
              <c:ext xmlns:c16="http://schemas.microsoft.com/office/drawing/2014/chart" uri="{C3380CC4-5D6E-409C-BE32-E72D297353CC}">
                <c16:uniqueId val="{00000007-5898-4B2F-8462-60D57CAFB2F9}"/>
              </c:ext>
            </c:extLst>
          </c:dPt>
          <c:dPt>
            <c:idx val="6"/>
            <c:bubble3D val="0"/>
            <c:extLst>
              <c:ext xmlns:c16="http://schemas.microsoft.com/office/drawing/2014/chart" uri="{C3380CC4-5D6E-409C-BE32-E72D297353CC}">
                <c16:uniqueId val="{00000008-5898-4B2F-8462-60D57CAFB2F9}"/>
              </c:ext>
            </c:extLst>
          </c:dPt>
          <c:dPt>
            <c:idx val="7"/>
            <c:bubble3D val="0"/>
            <c:extLst>
              <c:ext xmlns:c16="http://schemas.microsoft.com/office/drawing/2014/chart" uri="{C3380CC4-5D6E-409C-BE32-E72D297353CC}">
                <c16:uniqueId val="{00000009-5898-4B2F-8462-60D57CAFB2F9}"/>
              </c:ext>
            </c:extLst>
          </c:dPt>
          <c:dPt>
            <c:idx val="8"/>
            <c:bubble3D val="0"/>
            <c:extLst>
              <c:ext xmlns:c16="http://schemas.microsoft.com/office/drawing/2014/chart" uri="{C3380CC4-5D6E-409C-BE32-E72D297353CC}">
                <c16:uniqueId val="{0000000A-5898-4B2F-8462-60D57CAFB2F9}"/>
              </c:ext>
            </c:extLst>
          </c:dPt>
          <c:cat>
            <c:numRef>
              <c:f>Sheet1!$A$2:$A$10</c:f>
              <c:numCache>
                <c:formatCode>General</c:formatCode>
                <c:ptCount val="9"/>
                <c:pt idx="0">
                  <c:v>1</c:v>
                </c:pt>
                <c:pt idx="1">
                  <c:v>2</c:v>
                </c:pt>
              </c:numCache>
            </c:numRef>
          </c:cat>
          <c:val>
            <c:numRef>
              <c:f>Sheet1!$B$2:$B$10</c:f>
              <c:numCache>
                <c:formatCode>General</c:formatCode>
                <c:ptCount val="9"/>
                <c:pt idx="0">
                  <c:v>83</c:v>
                </c:pt>
                <c:pt idx="1">
                  <c:v>17</c:v>
                </c:pt>
              </c:numCache>
            </c:numRef>
          </c:val>
          <c:extLst>
            <c:ext xmlns:c16="http://schemas.microsoft.com/office/drawing/2014/chart" uri="{C3380CC4-5D6E-409C-BE32-E72D297353CC}">
              <c16:uniqueId val="{0000000B-5898-4B2F-8462-60D57CAFB2F9}"/>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82CFFF"/>
              </a:solidFill>
            </c:spPr>
            <c:extLst>
              <c:ext xmlns:c16="http://schemas.microsoft.com/office/drawing/2014/chart" uri="{C3380CC4-5D6E-409C-BE32-E72D297353CC}">
                <c16:uniqueId val="{00000001-F493-4BA3-A329-529D027ED967}"/>
              </c:ext>
            </c:extLst>
          </c:dPt>
          <c:dPt>
            <c:idx val="1"/>
            <c:bubble3D val="0"/>
            <c:spPr>
              <a:solidFill>
                <a:srgbClr val="C6C6C6"/>
              </a:solidFill>
            </c:spPr>
            <c:extLst>
              <c:ext xmlns:c16="http://schemas.microsoft.com/office/drawing/2014/chart" uri="{C3380CC4-5D6E-409C-BE32-E72D297353CC}">
                <c16:uniqueId val="{00000003-F493-4BA3-A329-529D027ED967}"/>
              </c:ext>
            </c:extLst>
          </c:dPt>
          <c:dPt>
            <c:idx val="2"/>
            <c:bubble3D val="0"/>
            <c:extLst>
              <c:ext xmlns:c16="http://schemas.microsoft.com/office/drawing/2014/chart" uri="{C3380CC4-5D6E-409C-BE32-E72D297353CC}">
                <c16:uniqueId val="{00000004-F493-4BA3-A329-529D027ED967}"/>
              </c:ext>
            </c:extLst>
          </c:dPt>
          <c:dPt>
            <c:idx val="3"/>
            <c:bubble3D val="0"/>
            <c:extLst>
              <c:ext xmlns:c16="http://schemas.microsoft.com/office/drawing/2014/chart" uri="{C3380CC4-5D6E-409C-BE32-E72D297353CC}">
                <c16:uniqueId val="{00000005-F493-4BA3-A329-529D027ED967}"/>
              </c:ext>
            </c:extLst>
          </c:dPt>
          <c:dPt>
            <c:idx val="4"/>
            <c:bubble3D val="0"/>
            <c:extLst>
              <c:ext xmlns:c16="http://schemas.microsoft.com/office/drawing/2014/chart" uri="{C3380CC4-5D6E-409C-BE32-E72D297353CC}">
                <c16:uniqueId val="{00000006-F493-4BA3-A329-529D027ED967}"/>
              </c:ext>
            </c:extLst>
          </c:dPt>
          <c:dPt>
            <c:idx val="5"/>
            <c:bubble3D val="0"/>
            <c:extLst>
              <c:ext xmlns:c16="http://schemas.microsoft.com/office/drawing/2014/chart" uri="{C3380CC4-5D6E-409C-BE32-E72D297353CC}">
                <c16:uniqueId val="{00000007-F493-4BA3-A329-529D027ED967}"/>
              </c:ext>
            </c:extLst>
          </c:dPt>
          <c:dPt>
            <c:idx val="6"/>
            <c:bubble3D val="0"/>
            <c:extLst>
              <c:ext xmlns:c16="http://schemas.microsoft.com/office/drawing/2014/chart" uri="{C3380CC4-5D6E-409C-BE32-E72D297353CC}">
                <c16:uniqueId val="{00000008-F493-4BA3-A329-529D027ED967}"/>
              </c:ext>
            </c:extLst>
          </c:dPt>
          <c:dPt>
            <c:idx val="7"/>
            <c:bubble3D val="0"/>
            <c:extLst>
              <c:ext xmlns:c16="http://schemas.microsoft.com/office/drawing/2014/chart" uri="{C3380CC4-5D6E-409C-BE32-E72D297353CC}">
                <c16:uniqueId val="{00000009-F493-4BA3-A329-529D027ED967}"/>
              </c:ext>
            </c:extLst>
          </c:dPt>
          <c:dPt>
            <c:idx val="8"/>
            <c:bubble3D val="0"/>
            <c:extLst>
              <c:ext xmlns:c16="http://schemas.microsoft.com/office/drawing/2014/chart" uri="{C3380CC4-5D6E-409C-BE32-E72D297353CC}">
                <c16:uniqueId val="{0000000A-F493-4BA3-A329-529D027ED967}"/>
              </c:ext>
            </c:extLst>
          </c:dPt>
          <c:cat>
            <c:numRef>
              <c:f>Sheet1!$A$2:$A$10</c:f>
              <c:numCache>
                <c:formatCode>General</c:formatCode>
                <c:ptCount val="9"/>
                <c:pt idx="0">
                  <c:v>1</c:v>
                </c:pt>
                <c:pt idx="1">
                  <c:v>2</c:v>
                </c:pt>
              </c:numCache>
            </c:numRef>
          </c:cat>
          <c:val>
            <c:numRef>
              <c:f>Sheet1!$B$2:$B$10</c:f>
              <c:numCache>
                <c:formatCode>General</c:formatCode>
                <c:ptCount val="9"/>
                <c:pt idx="0">
                  <c:v>22</c:v>
                </c:pt>
                <c:pt idx="1">
                  <c:v>78</c:v>
                </c:pt>
              </c:numCache>
            </c:numRef>
          </c:val>
          <c:extLst>
            <c:ext xmlns:c16="http://schemas.microsoft.com/office/drawing/2014/chart" uri="{C3380CC4-5D6E-409C-BE32-E72D297353CC}">
              <c16:uniqueId val="{0000000B-F493-4BA3-A329-529D027ED967}"/>
            </c:ext>
          </c:extLst>
        </c:ser>
        <c:dLbls>
          <c:showLegendKey val="0"/>
          <c:showVal val="0"/>
          <c:showCatName val="0"/>
          <c:showSerName val="0"/>
          <c:showPercent val="0"/>
          <c:showBubbleSize val="0"/>
          <c:showLeaderLines val="1"/>
        </c:dLbls>
        <c:firstSliceAng val="0"/>
        <c:holeSize val="85"/>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a:lstStyle/>
          <a:p>
            <a:pPr>
              <a:defRPr/>
            </a:pPr>
            <a:r>
              <a:rPr lang="en-US" sz="1800" b="0" i="0" u="none" strike="noStrike" baseline="0" dirty="0"/>
              <a:t>Organizational investments in skills to support traditional and generative AI in IT</a:t>
            </a:r>
            <a:endParaRPr lang="en-SG" sz="1800" b="0" dirty="0"/>
          </a:p>
        </c:rich>
      </c:tx>
      <c:overlay val="0"/>
    </c:title>
    <c:autoTitleDeleted val="0"/>
    <c:plotArea>
      <c:layout>
        <c:manualLayout>
          <c:layoutTarget val="inner"/>
          <c:xMode val="edge"/>
          <c:yMode val="edge"/>
          <c:x val="0.28550714494021578"/>
          <c:y val="0.10232021905173656"/>
          <c:w val="0.70091260814620393"/>
          <c:h val="0.81915267238806566"/>
        </c:manualLayout>
      </c:layout>
      <c:barChart>
        <c:barDir val="bar"/>
        <c:grouping val="clustered"/>
        <c:varyColors val="0"/>
        <c:ser>
          <c:idx val="1"/>
          <c:order val="0"/>
          <c:tx>
            <c:strRef>
              <c:f>Sheet1!$B$1</c:f>
              <c:strCache>
                <c:ptCount val="1"/>
                <c:pt idx="0">
                  <c:v>All Respondents</c:v>
                </c:pt>
              </c:strCache>
            </c:strRef>
          </c:tx>
          <c:spPr>
            <a:solidFill>
              <a:srgbClr val="1192E8"/>
            </a:solidFill>
          </c:spPr>
          <c:invertIfNegative val="0"/>
          <c:dLbls>
            <c:spPr>
              <a:noFill/>
              <a:ln>
                <a:noFill/>
              </a:ln>
              <a:effectLst/>
            </c:spPr>
            <c:txPr>
              <a:bodyPr wrap="square" lIns="38100" tIns="19050" rIns="38100" bIns="19050" anchor="ctr">
                <a:spAutoFit/>
              </a:bodyPr>
              <a:lstStyle/>
              <a:p>
                <a:pPr>
                  <a:defRPr sz="1400">
                    <a:solidFill>
                      <a:schemeClr val="bg1"/>
                    </a:solidFill>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Sheet1!$A$2:$A$14</c:f>
              <c:strCache>
                <c:ptCount val="13"/>
                <c:pt idx="0">
                  <c:v>Ethical AI and bias mitigation</c:v>
                </c:pt>
                <c:pt idx="1">
                  <c:v>Data science</c:v>
                </c:pt>
                <c:pt idx="2">
                  <c:v>Natural language processing (NLP)</c:v>
                </c:pt>
                <c:pt idx="3">
                  <c:v>Cybersecurity</c:v>
                </c:pt>
                <c:pt idx="4">
                  <c:v>DevOps/Agile practices</c:v>
                </c:pt>
                <c:pt idx="5">
                  <c:v>Big data management/data visualization</c:v>
                </c:pt>
                <c:pt idx="6">
                  <c:v>Cloud computing</c:v>
                </c:pt>
                <c:pt idx="7">
                  <c:v>Programming (Python, R, etc.)</c:v>
                </c:pt>
                <c:pt idx="8">
                  <c:v>Algorithm design</c:v>
                </c:pt>
                <c:pt idx="9">
                  <c:v>Continuous learning and adaptation</c:v>
                </c:pt>
                <c:pt idx="10">
                  <c:v>Problem-solving and critical thinking</c:v>
                </c:pt>
                <c:pt idx="11">
                  <c:v>Automation</c:v>
                </c:pt>
                <c:pt idx="12">
                  <c:v>Machine learning/deep learning</c:v>
                </c:pt>
              </c:strCache>
            </c:strRef>
          </c:cat>
          <c:val>
            <c:numRef>
              <c:f>Sheet1!$B$2:$B$14</c:f>
              <c:numCache>
                <c:formatCode>0%</c:formatCode>
                <c:ptCount val="13"/>
                <c:pt idx="0">
                  <c:v>0.63489932885906042</c:v>
                </c:pt>
                <c:pt idx="1">
                  <c:v>0.76644295302013421</c:v>
                </c:pt>
                <c:pt idx="2">
                  <c:v>0.77583892617449668</c:v>
                </c:pt>
                <c:pt idx="3">
                  <c:v>0.8093959731543624</c:v>
                </c:pt>
                <c:pt idx="4">
                  <c:v>0.81476510067114094</c:v>
                </c:pt>
                <c:pt idx="5">
                  <c:v>0.85771812080536913</c:v>
                </c:pt>
                <c:pt idx="6">
                  <c:v>0.86711409395973149</c:v>
                </c:pt>
                <c:pt idx="7">
                  <c:v>0.87382550335570464</c:v>
                </c:pt>
                <c:pt idx="8">
                  <c:v>0.87516778523489924</c:v>
                </c:pt>
                <c:pt idx="9">
                  <c:v>0.87919463087248328</c:v>
                </c:pt>
                <c:pt idx="10">
                  <c:v>0.91946308724832204</c:v>
                </c:pt>
                <c:pt idx="11">
                  <c:v>0.93691275167785226</c:v>
                </c:pt>
                <c:pt idx="12">
                  <c:v>0.95302013422818788</c:v>
                </c:pt>
              </c:numCache>
            </c:numRef>
          </c:val>
          <c:extLst>
            <c:ext xmlns:c16="http://schemas.microsoft.com/office/drawing/2014/chart" uri="{C3380CC4-5D6E-409C-BE32-E72D297353CC}">
              <c16:uniqueId val="{00000001-B37D-44BD-90BA-15233CA26A97}"/>
            </c:ext>
          </c:extLst>
        </c:ser>
        <c:dLbls>
          <c:dLblPos val="outEnd"/>
          <c:showLegendKey val="0"/>
          <c:showVal val="1"/>
          <c:showCatName val="0"/>
          <c:showSerName val="0"/>
          <c:showPercent val="0"/>
          <c:showBubbleSize val="0"/>
        </c:dLbls>
        <c:gapWidth val="60"/>
        <c:axId val="177317376"/>
        <c:axId val="177318912"/>
      </c:barChart>
      <c:catAx>
        <c:axId val="177317376"/>
        <c:scaling>
          <c:orientation val="minMax"/>
        </c:scaling>
        <c:delete val="0"/>
        <c:axPos val="l"/>
        <c:numFmt formatCode="General" sourceLinked="1"/>
        <c:majorTickMark val="out"/>
        <c:minorTickMark val="none"/>
        <c:tickLblPos val="nextTo"/>
        <c:spPr>
          <a:noFill/>
          <a:ln w="9525" cap="flat" cmpd="sng" algn="ctr">
            <a:noFill/>
            <a:prstDash val="solid"/>
            <a:round/>
          </a:ln>
          <a:effectLst/>
        </c:spPr>
        <c:txPr>
          <a:bodyPr rot="0" spcFirstLastPara="1" vertOverflow="ellipsis" wrap="square" anchor="ctr" anchorCtr="1"/>
          <a:lstStyle/>
          <a:p>
            <a:pPr>
              <a:defRPr sz="1200" b="0" i="0" u="none" strike="noStrike" kern="1200" baseline="0" smtId="4294967295">
                <a:solidFill>
                  <a:schemeClr val="tx1"/>
                </a:solidFill>
                <a:latin typeface="IBM Plex Sans Light" panose="020B0403050203000203" pitchFamily="34" charset="0"/>
                <a:ea typeface="Arial" pitchFamily="34" charset="0"/>
                <a:cs typeface="Arial" pitchFamily="34" charset="0"/>
              </a:defRPr>
            </a:pPr>
            <a:endParaRPr lang="en-US"/>
          </a:p>
        </c:txPr>
        <c:crossAx val="177318912"/>
        <c:crosses val="autoZero"/>
        <c:auto val="0"/>
        <c:lblAlgn val="ctr"/>
        <c:lblOffset val="100"/>
        <c:noMultiLvlLbl val="0"/>
      </c:catAx>
      <c:valAx>
        <c:axId val="177318912"/>
        <c:scaling>
          <c:orientation val="minMax"/>
          <c:max val="1"/>
          <c:min val="0"/>
        </c:scaling>
        <c:delete val="1"/>
        <c:axPos val="b"/>
        <c:numFmt formatCode="0%" sourceLinked="0"/>
        <c:majorTickMark val="out"/>
        <c:minorTickMark val="none"/>
        <c:tickLblPos val="nextTo"/>
        <c:crossAx val="177317376"/>
        <c:crosses val="autoZero"/>
        <c:crossBetween val="between"/>
      </c:valAx>
      <c:spPr>
        <a:noFill/>
        <a:ln w="3989">
          <a:noFill/>
          <a:prstDash val="solid"/>
        </a:ln>
        <a:effectLst/>
      </c:spPr>
    </c:plotArea>
    <c:plotVisOnly val="1"/>
    <c:dispBlanksAs val="gap"/>
    <c:showDLblsOverMax val="1"/>
  </c:chart>
  <c:spPr>
    <a:noFill/>
    <a:ln w="9525">
      <a:noFill/>
      <a:round/>
    </a:ln>
    <a:effectLst/>
  </c:spPr>
  <c:txPr>
    <a:bodyPr/>
    <a:lstStyle/>
    <a:p>
      <a:pPr>
        <a:defRPr sz="1000" b="0" i="0" u="none" strike="noStrike" baseline="0" smtId="4294967295">
          <a:solidFill>
            <a:schemeClr val="tx1"/>
          </a:solidFill>
          <a:latin typeface="IBM Plex Sans Light" panose="020B0403050203000203" pitchFamily="34" charset="0"/>
          <a:ea typeface="Arial" pitchFamily="34" charset="0"/>
          <a:cs typeface="Arial" pitchFamily="34"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1192E8"/>
              </a:solidFill>
            </c:spPr>
            <c:extLst>
              <c:ext xmlns:c16="http://schemas.microsoft.com/office/drawing/2014/chart" uri="{C3380CC4-5D6E-409C-BE32-E72D297353CC}">
                <c16:uniqueId val="{00000001-5898-4B2F-8462-60D57CAFB2F9}"/>
              </c:ext>
            </c:extLst>
          </c:dPt>
          <c:dPt>
            <c:idx val="1"/>
            <c:bubble3D val="0"/>
            <c:spPr>
              <a:solidFill>
                <a:srgbClr val="C6C6C6"/>
              </a:solidFill>
              <a:ln>
                <a:noFill/>
              </a:ln>
            </c:spPr>
            <c:extLst>
              <c:ext xmlns:c16="http://schemas.microsoft.com/office/drawing/2014/chart" uri="{C3380CC4-5D6E-409C-BE32-E72D297353CC}">
                <c16:uniqueId val="{00000003-5898-4B2F-8462-60D57CAFB2F9}"/>
              </c:ext>
            </c:extLst>
          </c:dPt>
          <c:dPt>
            <c:idx val="2"/>
            <c:bubble3D val="0"/>
            <c:extLst>
              <c:ext xmlns:c16="http://schemas.microsoft.com/office/drawing/2014/chart" uri="{C3380CC4-5D6E-409C-BE32-E72D297353CC}">
                <c16:uniqueId val="{00000004-5898-4B2F-8462-60D57CAFB2F9}"/>
              </c:ext>
            </c:extLst>
          </c:dPt>
          <c:dPt>
            <c:idx val="3"/>
            <c:bubble3D val="0"/>
            <c:extLst>
              <c:ext xmlns:c16="http://schemas.microsoft.com/office/drawing/2014/chart" uri="{C3380CC4-5D6E-409C-BE32-E72D297353CC}">
                <c16:uniqueId val="{00000005-5898-4B2F-8462-60D57CAFB2F9}"/>
              </c:ext>
            </c:extLst>
          </c:dPt>
          <c:dPt>
            <c:idx val="4"/>
            <c:bubble3D val="0"/>
            <c:extLst>
              <c:ext xmlns:c16="http://schemas.microsoft.com/office/drawing/2014/chart" uri="{C3380CC4-5D6E-409C-BE32-E72D297353CC}">
                <c16:uniqueId val="{00000006-5898-4B2F-8462-60D57CAFB2F9}"/>
              </c:ext>
            </c:extLst>
          </c:dPt>
          <c:dPt>
            <c:idx val="5"/>
            <c:bubble3D val="0"/>
            <c:extLst>
              <c:ext xmlns:c16="http://schemas.microsoft.com/office/drawing/2014/chart" uri="{C3380CC4-5D6E-409C-BE32-E72D297353CC}">
                <c16:uniqueId val="{00000007-5898-4B2F-8462-60D57CAFB2F9}"/>
              </c:ext>
            </c:extLst>
          </c:dPt>
          <c:dPt>
            <c:idx val="6"/>
            <c:bubble3D val="0"/>
            <c:extLst>
              <c:ext xmlns:c16="http://schemas.microsoft.com/office/drawing/2014/chart" uri="{C3380CC4-5D6E-409C-BE32-E72D297353CC}">
                <c16:uniqueId val="{00000008-5898-4B2F-8462-60D57CAFB2F9}"/>
              </c:ext>
            </c:extLst>
          </c:dPt>
          <c:dPt>
            <c:idx val="7"/>
            <c:bubble3D val="0"/>
            <c:extLst>
              <c:ext xmlns:c16="http://schemas.microsoft.com/office/drawing/2014/chart" uri="{C3380CC4-5D6E-409C-BE32-E72D297353CC}">
                <c16:uniqueId val="{00000009-5898-4B2F-8462-60D57CAFB2F9}"/>
              </c:ext>
            </c:extLst>
          </c:dPt>
          <c:dPt>
            <c:idx val="8"/>
            <c:bubble3D val="0"/>
            <c:extLst>
              <c:ext xmlns:c16="http://schemas.microsoft.com/office/drawing/2014/chart" uri="{C3380CC4-5D6E-409C-BE32-E72D297353CC}">
                <c16:uniqueId val="{0000000A-5898-4B2F-8462-60D57CAFB2F9}"/>
              </c:ext>
            </c:extLst>
          </c:dPt>
          <c:cat>
            <c:numRef>
              <c:f>Sheet1!$A$2:$A$10</c:f>
              <c:numCache>
                <c:formatCode>General</c:formatCode>
                <c:ptCount val="9"/>
                <c:pt idx="0">
                  <c:v>1</c:v>
                </c:pt>
                <c:pt idx="1">
                  <c:v>2</c:v>
                </c:pt>
              </c:numCache>
            </c:numRef>
          </c:cat>
          <c:val>
            <c:numRef>
              <c:f>Sheet1!$B$2:$B$10</c:f>
              <c:numCache>
                <c:formatCode>General</c:formatCode>
                <c:ptCount val="9"/>
                <c:pt idx="0">
                  <c:v>78</c:v>
                </c:pt>
                <c:pt idx="1">
                  <c:v>22</c:v>
                </c:pt>
              </c:numCache>
            </c:numRef>
          </c:val>
          <c:extLst>
            <c:ext xmlns:c16="http://schemas.microsoft.com/office/drawing/2014/chart" uri="{C3380CC4-5D6E-409C-BE32-E72D297353CC}">
              <c16:uniqueId val="{0000000B-5898-4B2F-8462-60D57CAFB2F9}"/>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82CFFF"/>
              </a:solidFill>
            </c:spPr>
            <c:extLst>
              <c:ext xmlns:c16="http://schemas.microsoft.com/office/drawing/2014/chart" uri="{C3380CC4-5D6E-409C-BE32-E72D297353CC}">
                <c16:uniqueId val="{00000001-F493-4BA3-A329-529D027ED967}"/>
              </c:ext>
            </c:extLst>
          </c:dPt>
          <c:dPt>
            <c:idx val="1"/>
            <c:bubble3D val="0"/>
            <c:spPr>
              <a:solidFill>
                <a:srgbClr val="C6C6C6"/>
              </a:solidFill>
            </c:spPr>
            <c:extLst>
              <c:ext xmlns:c16="http://schemas.microsoft.com/office/drawing/2014/chart" uri="{C3380CC4-5D6E-409C-BE32-E72D297353CC}">
                <c16:uniqueId val="{00000003-F493-4BA3-A329-529D027ED967}"/>
              </c:ext>
            </c:extLst>
          </c:dPt>
          <c:dPt>
            <c:idx val="2"/>
            <c:bubble3D val="0"/>
            <c:extLst>
              <c:ext xmlns:c16="http://schemas.microsoft.com/office/drawing/2014/chart" uri="{C3380CC4-5D6E-409C-BE32-E72D297353CC}">
                <c16:uniqueId val="{00000004-F493-4BA3-A329-529D027ED967}"/>
              </c:ext>
            </c:extLst>
          </c:dPt>
          <c:dPt>
            <c:idx val="3"/>
            <c:bubble3D val="0"/>
            <c:extLst>
              <c:ext xmlns:c16="http://schemas.microsoft.com/office/drawing/2014/chart" uri="{C3380CC4-5D6E-409C-BE32-E72D297353CC}">
                <c16:uniqueId val="{00000005-F493-4BA3-A329-529D027ED967}"/>
              </c:ext>
            </c:extLst>
          </c:dPt>
          <c:dPt>
            <c:idx val="4"/>
            <c:bubble3D val="0"/>
            <c:extLst>
              <c:ext xmlns:c16="http://schemas.microsoft.com/office/drawing/2014/chart" uri="{C3380CC4-5D6E-409C-BE32-E72D297353CC}">
                <c16:uniqueId val="{00000006-F493-4BA3-A329-529D027ED967}"/>
              </c:ext>
            </c:extLst>
          </c:dPt>
          <c:dPt>
            <c:idx val="5"/>
            <c:bubble3D val="0"/>
            <c:extLst>
              <c:ext xmlns:c16="http://schemas.microsoft.com/office/drawing/2014/chart" uri="{C3380CC4-5D6E-409C-BE32-E72D297353CC}">
                <c16:uniqueId val="{00000007-F493-4BA3-A329-529D027ED967}"/>
              </c:ext>
            </c:extLst>
          </c:dPt>
          <c:dPt>
            <c:idx val="6"/>
            <c:bubble3D val="0"/>
            <c:extLst>
              <c:ext xmlns:c16="http://schemas.microsoft.com/office/drawing/2014/chart" uri="{C3380CC4-5D6E-409C-BE32-E72D297353CC}">
                <c16:uniqueId val="{00000008-F493-4BA3-A329-529D027ED967}"/>
              </c:ext>
            </c:extLst>
          </c:dPt>
          <c:dPt>
            <c:idx val="7"/>
            <c:bubble3D val="0"/>
            <c:extLst>
              <c:ext xmlns:c16="http://schemas.microsoft.com/office/drawing/2014/chart" uri="{C3380CC4-5D6E-409C-BE32-E72D297353CC}">
                <c16:uniqueId val="{00000009-F493-4BA3-A329-529D027ED967}"/>
              </c:ext>
            </c:extLst>
          </c:dPt>
          <c:dPt>
            <c:idx val="8"/>
            <c:bubble3D val="0"/>
            <c:extLst>
              <c:ext xmlns:c16="http://schemas.microsoft.com/office/drawing/2014/chart" uri="{C3380CC4-5D6E-409C-BE32-E72D297353CC}">
                <c16:uniqueId val="{0000000A-F493-4BA3-A329-529D027ED967}"/>
              </c:ext>
            </c:extLst>
          </c:dPt>
          <c:cat>
            <c:numRef>
              <c:f>Sheet1!$A$2:$A$10</c:f>
              <c:numCache>
                <c:formatCode>General</c:formatCode>
                <c:ptCount val="9"/>
                <c:pt idx="0">
                  <c:v>1</c:v>
                </c:pt>
                <c:pt idx="1">
                  <c:v>2</c:v>
                </c:pt>
              </c:numCache>
            </c:numRef>
          </c:cat>
          <c:val>
            <c:numRef>
              <c:f>Sheet1!$B$2:$B$10</c:f>
              <c:numCache>
                <c:formatCode>General</c:formatCode>
                <c:ptCount val="9"/>
                <c:pt idx="0">
                  <c:v>7</c:v>
                </c:pt>
                <c:pt idx="1">
                  <c:v>93</c:v>
                </c:pt>
              </c:numCache>
            </c:numRef>
          </c:val>
          <c:extLst>
            <c:ext xmlns:c16="http://schemas.microsoft.com/office/drawing/2014/chart" uri="{C3380CC4-5D6E-409C-BE32-E72D297353CC}">
              <c16:uniqueId val="{0000000B-F493-4BA3-A329-529D027ED967}"/>
            </c:ext>
          </c:extLst>
        </c:ser>
        <c:dLbls>
          <c:showLegendKey val="0"/>
          <c:showVal val="0"/>
          <c:showCatName val="0"/>
          <c:showSerName val="0"/>
          <c:showPercent val="0"/>
          <c:showBubbleSize val="0"/>
          <c:showLeaderLines val="1"/>
        </c:dLbls>
        <c:firstSliceAng val="0"/>
        <c:holeSize val="85"/>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1192E8"/>
              </a:solidFill>
            </c:spPr>
            <c:extLst>
              <c:ext xmlns:c16="http://schemas.microsoft.com/office/drawing/2014/chart" uri="{C3380CC4-5D6E-409C-BE32-E72D297353CC}">
                <c16:uniqueId val="{00000001-5898-4B2F-8462-60D57CAFB2F9}"/>
              </c:ext>
            </c:extLst>
          </c:dPt>
          <c:dPt>
            <c:idx val="1"/>
            <c:bubble3D val="0"/>
            <c:spPr>
              <a:solidFill>
                <a:srgbClr val="C6C6C6"/>
              </a:solidFill>
              <a:ln>
                <a:noFill/>
              </a:ln>
            </c:spPr>
            <c:extLst>
              <c:ext xmlns:c16="http://schemas.microsoft.com/office/drawing/2014/chart" uri="{C3380CC4-5D6E-409C-BE32-E72D297353CC}">
                <c16:uniqueId val="{00000003-5898-4B2F-8462-60D57CAFB2F9}"/>
              </c:ext>
            </c:extLst>
          </c:dPt>
          <c:dPt>
            <c:idx val="2"/>
            <c:bubble3D val="0"/>
            <c:extLst>
              <c:ext xmlns:c16="http://schemas.microsoft.com/office/drawing/2014/chart" uri="{C3380CC4-5D6E-409C-BE32-E72D297353CC}">
                <c16:uniqueId val="{00000004-5898-4B2F-8462-60D57CAFB2F9}"/>
              </c:ext>
            </c:extLst>
          </c:dPt>
          <c:dPt>
            <c:idx val="3"/>
            <c:bubble3D val="0"/>
            <c:extLst>
              <c:ext xmlns:c16="http://schemas.microsoft.com/office/drawing/2014/chart" uri="{C3380CC4-5D6E-409C-BE32-E72D297353CC}">
                <c16:uniqueId val="{00000005-5898-4B2F-8462-60D57CAFB2F9}"/>
              </c:ext>
            </c:extLst>
          </c:dPt>
          <c:dPt>
            <c:idx val="4"/>
            <c:bubble3D val="0"/>
            <c:extLst>
              <c:ext xmlns:c16="http://schemas.microsoft.com/office/drawing/2014/chart" uri="{C3380CC4-5D6E-409C-BE32-E72D297353CC}">
                <c16:uniqueId val="{00000006-5898-4B2F-8462-60D57CAFB2F9}"/>
              </c:ext>
            </c:extLst>
          </c:dPt>
          <c:dPt>
            <c:idx val="5"/>
            <c:bubble3D val="0"/>
            <c:extLst>
              <c:ext xmlns:c16="http://schemas.microsoft.com/office/drawing/2014/chart" uri="{C3380CC4-5D6E-409C-BE32-E72D297353CC}">
                <c16:uniqueId val="{00000007-5898-4B2F-8462-60D57CAFB2F9}"/>
              </c:ext>
            </c:extLst>
          </c:dPt>
          <c:dPt>
            <c:idx val="6"/>
            <c:bubble3D val="0"/>
            <c:extLst>
              <c:ext xmlns:c16="http://schemas.microsoft.com/office/drawing/2014/chart" uri="{C3380CC4-5D6E-409C-BE32-E72D297353CC}">
                <c16:uniqueId val="{00000008-5898-4B2F-8462-60D57CAFB2F9}"/>
              </c:ext>
            </c:extLst>
          </c:dPt>
          <c:dPt>
            <c:idx val="7"/>
            <c:bubble3D val="0"/>
            <c:extLst>
              <c:ext xmlns:c16="http://schemas.microsoft.com/office/drawing/2014/chart" uri="{C3380CC4-5D6E-409C-BE32-E72D297353CC}">
                <c16:uniqueId val="{00000009-5898-4B2F-8462-60D57CAFB2F9}"/>
              </c:ext>
            </c:extLst>
          </c:dPt>
          <c:dPt>
            <c:idx val="8"/>
            <c:bubble3D val="0"/>
            <c:extLst>
              <c:ext xmlns:c16="http://schemas.microsoft.com/office/drawing/2014/chart" uri="{C3380CC4-5D6E-409C-BE32-E72D297353CC}">
                <c16:uniqueId val="{0000000A-5898-4B2F-8462-60D57CAFB2F9}"/>
              </c:ext>
            </c:extLst>
          </c:dPt>
          <c:cat>
            <c:numRef>
              <c:f>Sheet1!$A$2:$A$10</c:f>
              <c:numCache>
                <c:formatCode>General</c:formatCode>
                <c:ptCount val="9"/>
                <c:pt idx="0">
                  <c:v>1</c:v>
                </c:pt>
                <c:pt idx="1">
                  <c:v>2</c:v>
                </c:pt>
              </c:numCache>
            </c:numRef>
          </c:cat>
          <c:val>
            <c:numRef>
              <c:f>Sheet1!$B$2:$B$10</c:f>
              <c:numCache>
                <c:formatCode>General</c:formatCode>
                <c:ptCount val="9"/>
                <c:pt idx="0">
                  <c:v>47</c:v>
                </c:pt>
                <c:pt idx="1">
                  <c:v>53</c:v>
                </c:pt>
              </c:numCache>
            </c:numRef>
          </c:val>
          <c:extLst>
            <c:ext xmlns:c16="http://schemas.microsoft.com/office/drawing/2014/chart" uri="{C3380CC4-5D6E-409C-BE32-E72D297353CC}">
              <c16:uniqueId val="{0000000B-5898-4B2F-8462-60D57CAFB2F9}"/>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82CFFF"/>
              </a:solidFill>
            </c:spPr>
            <c:extLst>
              <c:ext xmlns:c16="http://schemas.microsoft.com/office/drawing/2014/chart" uri="{C3380CC4-5D6E-409C-BE32-E72D297353CC}">
                <c16:uniqueId val="{00000001-F493-4BA3-A329-529D027ED967}"/>
              </c:ext>
            </c:extLst>
          </c:dPt>
          <c:dPt>
            <c:idx val="1"/>
            <c:bubble3D val="0"/>
            <c:spPr>
              <a:solidFill>
                <a:srgbClr val="C6C6C6"/>
              </a:solidFill>
            </c:spPr>
            <c:extLst>
              <c:ext xmlns:c16="http://schemas.microsoft.com/office/drawing/2014/chart" uri="{C3380CC4-5D6E-409C-BE32-E72D297353CC}">
                <c16:uniqueId val="{00000003-F493-4BA3-A329-529D027ED967}"/>
              </c:ext>
            </c:extLst>
          </c:dPt>
          <c:dPt>
            <c:idx val="2"/>
            <c:bubble3D val="0"/>
            <c:extLst>
              <c:ext xmlns:c16="http://schemas.microsoft.com/office/drawing/2014/chart" uri="{C3380CC4-5D6E-409C-BE32-E72D297353CC}">
                <c16:uniqueId val="{00000004-F493-4BA3-A329-529D027ED967}"/>
              </c:ext>
            </c:extLst>
          </c:dPt>
          <c:dPt>
            <c:idx val="3"/>
            <c:bubble3D val="0"/>
            <c:extLst>
              <c:ext xmlns:c16="http://schemas.microsoft.com/office/drawing/2014/chart" uri="{C3380CC4-5D6E-409C-BE32-E72D297353CC}">
                <c16:uniqueId val="{00000005-F493-4BA3-A329-529D027ED967}"/>
              </c:ext>
            </c:extLst>
          </c:dPt>
          <c:dPt>
            <c:idx val="4"/>
            <c:bubble3D val="0"/>
            <c:extLst>
              <c:ext xmlns:c16="http://schemas.microsoft.com/office/drawing/2014/chart" uri="{C3380CC4-5D6E-409C-BE32-E72D297353CC}">
                <c16:uniqueId val="{00000006-F493-4BA3-A329-529D027ED967}"/>
              </c:ext>
            </c:extLst>
          </c:dPt>
          <c:dPt>
            <c:idx val="5"/>
            <c:bubble3D val="0"/>
            <c:extLst>
              <c:ext xmlns:c16="http://schemas.microsoft.com/office/drawing/2014/chart" uri="{C3380CC4-5D6E-409C-BE32-E72D297353CC}">
                <c16:uniqueId val="{00000007-F493-4BA3-A329-529D027ED967}"/>
              </c:ext>
            </c:extLst>
          </c:dPt>
          <c:dPt>
            <c:idx val="6"/>
            <c:bubble3D val="0"/>
            <c:extLst>
              <c:ext xmlns:c16="http://schemas.microsoft.com/office/drawing/2014/chart" uri="{C3380CC4-5D6E-409C-BE32-E72D297353CC}">
                <c16:uniqueId val="{00000008-F493-4BA3-A329-529D027ED967}"/>
              </c:ext>
            </c:extLst>
          </c:dPt>
          <c:dPt>
            <c:idx val="7"/>
            <c:bubble3D val="0"/>
            <c:extLst>
              <c:ext xmlns:c16="http://schemas.microsoft.com/office/drawing/2014/chart" uri="{C3380CC4-5D6E-409C-BE32-E72D297353CC}">
                <c16:uniqueId val="{00000009-F493-4BA3-A329-529D027ED967}"/>
              </c:ext>
            </c:extLst>
          </c:dPt>
          <c:dPt>
            <c:idx val="8"/>
            <c:bubble3D val="0"/>
            <c:extLst>
              <c:ext xmlns:c16="http://schemas.microsoft.com/office/drawing/2014/chart" uri="{C3380CC4-5D6E-409C-BE32-E72D297353CC}">
                <c16:uniqueId val="{0000000A-F493-4BA3-A329-529D027ED967}"/>
              </c:ext>
            </c:extLst>
          </c:dPt>
          <c:cat>
            <c:numRef>
              <c:f>Sheet1!$A$2:$A$10</c:f>
              <c:numCache>
                <c:formatCode>General</c:formatCode>
                <c:ptCount val="9"/>
                <c:pt idx="0">
                  <c:v>1</c:v>
                </c:pt>
                <c:pt idx="1">
                  <c:v>2</c:v>
                </c:pt>
              </c:numCache>
            </c:numRef>
          </c:cat>
          <c:val>
            <c:numRef>
              <c:f>Sheet1!$B$2:$B$10</c:f>
              <c:numCache>
                <c:formatCode>General</c:formatCode>
                <c:ptCount val="9"/>
                <c:pt idx="0">
                  <c:v>10</c:v>
                </c:pt>
                <c:pt idx="1">
                  <c:v>90</c:v>
                </c:pt>
              </c:numCache>
            </c:numRef>
          </c:val>
          <c:extLst>
            <c:ext xmlns:c16="http://schemas.microsoft.com/office/drawing/2014/chart" uri="{C3380CC4-5D6E-409C-BE32-E72D297353CC}">
              <c16:uniqueId val="{0000000B-F493-4BA3-A329-529D027ED967}"/>
            </c:ext>
          </c:extLst>
        </c:ser>
        <c:dLbls>
          <c:showLegendKey val="0"/>
          <c:showVal val="0"/>
          <c:showCatName val="0"/>
          <c:showSerName val="0"/>
          <c:showPercent val="0"/>
          <c:showBubbleSize val="0"/>
          <c:showLeaderLines val="1"/>
        </c:dLbls>
        <c:firstSliceAng val="0"/>
        <c:holeSize val="85"/>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93774196194225734"/>
          <c:h val="0.90183792815371799"/>
        </c:manualLayout>
      </c:layout>
      <c:barChart>
        <c:barDir val="bar"/>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5642-4406-A401-FD90465F4EBD}"/>
              </c:ext>
            </c:extLst>
          </c:dPt>
          <c:dPt>
            <c:idx val="1"/>
            <c:invertIfNegative val="0"/>
            <c:bubble3D val="0"/>
            <c:spPr>
              <a:solidFill>
                <a:srgbClr val="1192E8"/>
              </a:solidFill>
              <a:ln>
                <a:noFill/>
              </a:ln>
              <a:effectLst/>
            </c:spPr>
            <c:extLst>
              <c:ext xmlns:c16="http://schemas.microsoft.com/office/drawing/2014/chart" uri="{C3380CC4-5D6E-409C-BE32-E72D297353CC}">
                <c16:uniqueId val="{00000003-5642-4406-A401-FD90465F4EBD}"/>
              </c:ext>
            </c:extLst>
          </c:dPt>
          <c:dPt>
            <c:idx val="2"/>
            <c:invertIfNegative val="0"/>
            <c:bubble3D val="0"/>
            <c:spPr>
              <a:solidFill>
                <a:srgbClr val="0043CE"/>
              </a:solidFill>
              <a:ln>
                <a:noFill/>
              </a:ln>
              <a:effectLst/>
            </c:spPr>
            <c:extLst>
              <c:ext xmlns:c16="http://schemas.microsoft.com/office/drawing/2014/chart" uri="{C3380CC4-5D6E-409C-BE32-E72D297353CC}">
                <c16:uniqueId val="{00000005-5642-4406-A401-FD90465F4EBD}"/>
              </c:ext>
            </c:extLst>
          </c:dPt>
          <c:dPt>
            <c:idx val="3"/>
            <c:invertIfNegative val="0"/>
            <c:bubble3D val="0"/>
            <c:spPr>
              <a:solidFill>
                <a:srgbClr val="0F62FE"/>
              </a:solidFill>
              <a:ln>
                <a:noFill/>
              </a:ln>
              <a:effectLst/>
            </c:spPr>
            <c:extLst>
              <c:ext xmlns:c16="http://schemas.microsoft.com/office/drawing/2014/chart" uri="{C3380CC4-5D6E-409C-BE32-E72D297353CC}">
                <c16:uniqueId val="{00000007-5642-4406-A401-FD90465F4EBD}"/>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0.00%</c:formatCode>
                <c:ptCount val="2"/>
                <c:pt idx="0">
                  <c:v>0.15</c:v>
                </c:pt>
                <c:pt idx="1">
                  <c:v>0.2</c:v>
                </c:pt>
              </c:numCache>
            </c:numRef>
          </c:val>
          <c:extLst>
            <c:ext xmlns:c16="http://schemas.microsoft.com/office/drawing/2014/chart" uri="{C3380CC4-5D6E-409C-BE32-E72D297353CC}">
              <c16:uniqueId val="{00000008-5642-4406-A401-FD90465F4EBD}"/>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l"/>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scaling>
        <c:delete val="1"/>
        <c:axPos val="b"/>
        <c:numFmt formatCode="0.0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1192E8"/>
              </a:solidFill>
            </c:spPr>
            <c:extLst>
              <c:ext xmlns:c16="http://schemas.microsoft.com/office/drawing/2014/chart" uri="{C3380CC4-5D6E-409C-BE32-E72D297353CC}">
                <c16:uniqueId val="{00000001-5898-4B2F-8462-60D57CAFB2F9}"/>
              </c:ext>
            </c:extLst>
          </c:dPt>
          <c:dPt>
            <c:idx val="1"/>
            <c:bubble3D val="0"/>
            <c:spPr>
              <a:solidFill>
                <a:srgbClr val="C6C6C6"/>
              </a:solidFill>
              <a:ln>
                <a:noFill/>
              </a:ln>
            </c:spPr>
            <c:extLst>
              <c:ext xmlns:c16="http://schemas.microsoft.com/office/drawing/2014/chart" uri="{C3380CC4-5D6E-409C-BE32-E72D297353CC}">
                <c16:uniqueId val="{00000003-5898-4B2F-8462-60D57CAFB2F9}"/>
              </c:ext>
            </c:extLst>
          </c:dPt>
          <c:dPt>
            <c:idx val="2"/>
            <c:bubble3D val="0"/>
            <c:extLst>
              <c:ext xmlns:c16="http://schemas.microsoft.com/office/drawing/2014/chart" uri="{C3380CC4-5D6E-409C-BE32-E72D297353CC}">
                <c16:uniqueId val="{00000004-5898-4B2F-8462-60D57CAFB2F9}"/>
              </c:ext>
            </c:extLst>
          </c:dPt>
          <c:dPt>
            <c:idx val="3"/>
            <c:bubble3D val="0"/>
            <c:extLst>
              <c:ext xmlns:c16="http://schemas.microsoft.com/office/drawing/2014/chart" uri="{C3380CC4-5D6E-409C-BE32-E72D297353CC}">
                <c16:uniqueId val="{00000005-5898-4B2F-8462-60D57CAFB2F9}"/>
              </c:ext>
            </c:extLst>
          </c:dPt>
          <c:dPt>
            <c:idx val="4"/>
            <c:bubble3D val="0"/>
            <c:extLst>
              <c:ext xmlns:c16="http://schemas.microsoft.com/office/drawing/2014/chart" uri="{C3380CC4-5D6E-409C-BE32-E72D297353CC}">
                <c16:uniqueId val="{00000006-5898-4B2F-8462-60D57CAFB2F9}"/>
              </c:ext>
            </c:extLst>
          </c:dPt>
          <c:dPt>
            <c:idx val="5"/>
            <c:bubble3D val="0"/>
            <c:extLst>
              <c:ext xmlns:c16="http://schemas.microsoft.com/office/drawing/2014/chart" uri="{C3380CC4-5D6E-409C-BE32-E72D297353CC}">
                <c16:uniqueId val="{00000007-5898-4B2F-8462-60D57CAFB2F9}"/>
              </c:ext>
            </c:extLst>
          </c:dPt>
          <c:dPt>
            <c:idx val="6"/>
            <c:bubble3D val="0"/>
            <c:extLst>
              <c:ext xmlns:c16="http://schemas.microsoft.com/office/drawing/2014/chart" uri="{C3380CC4-5D6E-409C-BE32-E72D297353CC}">
                <c16:uniqueId val="{00000008-5898-4B2F-8462-60D57CAFB2F9}"/>
              </c:ext>
            </c:extLst>
          </c:dPt>
          <c:dPt>
            <c:idx val="7"/>
            <c:bubble3D val="0"/>
            <c:extLst>
              <c:ext xmlns:c16="http://schemas.microsoft.com/office/drawing/2014/chart" uri="{C3380CC4-5D6E-409C-BE32-E72D297353CC}">
                <c16:uniqueId val="{00000009-5898-4B2F-8462-60D57CAFB2F9}"/>
              </c:ext>
            </c:extLst>
          </c:dPt>
          <c:dPt>
            <c:idx val="8"/>
            <c:bubble3D val="0"/>
            <c:extLst>
              <c:ext xmlns:c16="http://schemas.microsoft.com/office/drawing/2014/chart" uri="{C3380CC4-5D6E-409C-BE32-E72D297353CC}">
                <c16:uniqueId val="{0000000A-5898-4B2F-8462-60D57CAFB2F9}"/>
              </c:ext>
            </c:extLst>
          </c:dPt>
          <c:cat>
            <c:numRef>
              <c:f>Sheet1!$A$2:$A$10</c:f>
              <c:numCache>
                <c:formatCode>General</c:formatCode>
                <c:ptCount val="9"/>
                <c:pt idx="0">
                  <c:v>1</c:v>
                </c:pt>
                <c:pt idx="1">
                  <c:v>2</c:v>
                </c:pt>
              </c:numCache>
            </c:numRef>
          </c:cat>
          <c:val>
            <c:numRef>
              <c:f>Sheet1!$B$2:$B$10</c:f>
              <c:numCache>
                <c:formatCode>General</c:formatCode>
                <c:ptCount val="9"/>
                <c:pt idx="0">
                  <c:v>67</c:v>
                </c:pt>
                <c:pt idx="1">
                  <c:v>33</c:v>
                </c:pt>
              </c:numCache>
            </c:numRef>
          </c:val>
          <c:extLst>
            <c:ext xmlns:c16="http://schemas.microsoft.com/office/drawing/2014/chart" uri="{C3380CC4-5D6E-409C-BE32-E72D297353CC}">
              <c16:uniqueId val="{0000000B-5898-4B2F-8462-60D57CAFB2F9}"/>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solidFill>
              <a:srgbClr val="000000">
                <a:lumMod val="65000"/>
                <a:lumOff val="35000"/>
              </a:srgbClr>
            </a:solidFill>
          </c:spPr>
          <c:dPt>
            <c:idx val="0"/>
            <c:bubble3D val="0"/>
            <c:spPr>
              <a:solidFill>
                <a:srgbClr val="82CFFF"/>
              </a:solidFill>
            </c:spPr>
            <c:extLst>
              <c:ext xmlns:c16="http://schemas.microsoft.com/office/drawing/2014/chart" uri="{C3380CC4-5D6E-409C-BE32-E72D297353CC}">
                <c16:uniqueId val="{00000001-F493-4BA3-A329-529D027ED967}"/>
              </c:ext>
            </c:extLst>
          </c:dPt>
          <c:dPt>
            <c:idx val="1"/>
            <c:bubble3D val="0"/>
            <c:spPr>
              <a:solidFill>
                <a:srgbClr val="C6C6C6"/>
              </a:solidFill>
            </c:spPr>
            <c:extLst>
              <c:ext xmlns:c16="http://schemas.microsoft.com/office/drawing/2014/chart" uri="{C3380CC4-5D6E-409C-BE32-E72D297353CC}">
                <c16:uniqueId val="{00000003-F493-4BA3-A329-529D027ED967}"/>
              </c:ext>
            </c:extLst>
          </c:dPt>
          <c:dPt>
            <c:idx val="2"/>
            <c:bubble3D val="0"/>
            <c:extLst>
              <c:ext xmlns:c16="http://schemas.microsoft.com/office/drawing/2014/chart" uri="{C3380CC4-5D6E-409C-BE32-E72D297353CC}">
                <c16:uniqueId val="{00000004-F493-4BA3-A329-529D027ED967}"/>
              </c:ext>
            </c:extLst>
          </c:dPt>
          <c:dPt>
            <c:idx val="3"/>
            <c:bubble3D val="0"/>
            <c:extLst>
              <c:ext xmlns:c16="http://schemas.microsoft.com/office/drawing/2014/chart" uri="{C3380CC4-5D6E-409C-BE32-E72D297353CC}">
                <c16:uniqueId val="{00000005-F493-4BA3-A329-529D027ED967}"/>
              </c:ext>
            </c:extLst>
          </c:dPt>
          <c:dPt>
            <c:idx val="4"/>
            <c:bubble3D val="0"/>
            <c:extLst>
              <c:ext xmlns:c16="http://schemas.microsoft.com/office/drawing/2014/chart" uri="{C3380CC4-5D6E-409C-BE32-E72D297353CC}">
                <c16:uniqueId val="{00000006-F493-4BA3-A329-529D027ED967}"/>
              </c:ext>
            </c:extLst>
          </c:dPt>
          <c:dPt>
            <c:idx val="5"/>
            <c:bubble3D val="0"/>
            <c:extLst>
              <c:ext xmlns:c16="http://schemas.microsoft.com/office/drawing/2014/chart" uri="{C3380CC4-5D6E-409C-BE32-E72D297353CC}">
                <c16:uniqueId val="{00000007-F493-4BA3-A329-529D027ED967}"/>
              </c:ext>
            </c:extLst>
          </c:dPt>
          <c:dPt>
            <c:idx val="6"/>
            <c:bubble3D val="0"/>
            <c:extLst>
              <c:ext xmlns:c16="http://schemas.microsoft.com/office/drawing/2014/chart" uri="{C3380CC4-5D6E-409C-BE32-E72D297353CC}">
                <c16:uniqueId val="{00000008-F493-4BA3-A329-529D027ED967}"/>
              </c:ext>
            </c:extLst>
          </c:dPt>
          <c:dPt>
            <c:idx val="7"/>
            <c:bubble3D val="0"/>
            <c:extLst>
              <c:ext xmlns:c16="http://schemas.microsoft.com/office/drawing/2014/chart" uri="{C3380CC4-5D6E-409C-BE32-E72D297353CC}">
                <c16:uniqueId val="{00000009-F493-4BA3-A329-529D027ED967}"/>
              </c:ext>
            </c:extLst>
          </c:dPt>
          <c:dPt>
            <c:idx val="8"/>
            <c:bubble3D val="0"/>
            <c:extLst>
              <c:ext xmlns:c16="http://schemas.microsoft.com/office/drawing/2014/chart" uri="{C3380CC4-5D6E-409C-BE32-E72D297353CC}">
                <c16:uniqueId val="{0000000A-F493-4BA3-A329-529D027ED967}"/>
              </c:ext>
            </c:extLst>
          </c:dPt>
          <c:cat>
            <c:numRef>
              <c:f>Sheet1!$A$2:$A$10</c:f>
              <c:numCache>
                <c:formatCode>General</c:formatCode>
                <c:ptCount val="9"/>
                <c:pt idx="0">
                  <c:v>1</c:v>
                </c:pt>
                <c:pt idx="1">
                  <c:v>2</c:v>
                </c:pt>
              </c:numCache>
            </c:numRef>
          </c:cat>
          <c:val>
            <c:numRef>
              <c:f>Sheet1!$B$2:$B$10</c:f>
              <c:numCache>
                <c:formatCode>General</c:formatCode>
                <c:ptCount val="9"/>
                <c:pt idx="0">
                  <c:v>44</c:v>
                </c:pt>
                <c:pt idx="1">
                  <c:v>56</c:v>
                </c:pt>
              </c:numCache>
            </c:numRef>
          </c:val>
          <c:extLst>
            <c:ext xmlns:c16="http://schemas.microsoft.com/office/drawing/2014/chart" uri="{C3380CC4-5D6E-409C-BE32-E72D297353CC}">
              <c16:uniqueId val="{0000000B-F493-4BA3-A329-529D027ED967}"/>
            </c:ext>
          </c:extLst>
        </c:ser>
        <c:dLbls>
          <c:showLegendKey val="0"/>
          <c:showVal val="0"/>
          <c:showCatName val="0"/>
          <c:showSerName val="0"/>
          <c:showPercent val="0"/>
          <c:showBubbleSize val="0"/>
          <c:showLeaderLines val="1"/>
        </c:dLbls>
        <c:firstSliceAng val="0"/>
        <c:holeSize val="85"/>
      </c:doughnutChart>
      <c:spPr>
        <a:noFill/>
        <a:ln w="25417">
          <a:noFill/>
        </a:ln>
      </c:spPr>
    </c:plotArea>
    <c:plotVisOnly val="1"/>
    <c:dispBlanksAs val="zero"/>
    <c:showDLblsOverMax val="0"/>
  </c:chart>
  <c:txPr>
    <a:bodyPr/>
    <a:lstStyle/>
    <a:p>
      <a:pPr>
        <a:defRPr sz="1800"/>
      </a:pPr>
      <a:endParaRPr lang="en-US"/>
    </a:p>
  </c:txPr>
  <c:externalData r:id="rId2">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391645744282771"/>
          <c:y val="2.3606949196392075E-2"/>
          <c:w val="0.60954296256823493"/>
          <c:h val="0.49850255561700912"/>
        </c:manualLayout>
      </c:layout>
      <c:doughnutChart>
        <c:varyColors val="1"/>
        <c:ser>
          <c:idx val="0"/>
          <c:order val="0"/>
          <c:tx>
            <c:strRef>
              <c:f>Sheet1!$B$1</c:f>
              <c:strCache>
                <c:ptCount val="1"/>
                <c:pt idx="0">
                  <c:v>CountOfSPI_ID</c:v>
                </c:pt>
              </c:strCache>
            </c:strRef>
          </c:tx>
          <c:spPr>
            <a:solidFill>
              <a:srgbClr val="D38EFF"/>
            </a:solidFill>
            <a:ln>
              <a:noFill/>
            </a:ln>
          </c:spPr>
          <c:dPt>
            <c:idx val="0"/>
            <c:bubble3D val="0"/>
            <c:spPr>
              <a:solidFill>
                <a:srgbClr val="009D9A"/>
              </a:solidFill>
              <a:ln w="19050">
                <a:noFill/>
              </a:ln>
              <a:effectLst/>
            </c:spPr>
            <c:extLst>
              <c:ext xmlns:c16="http://schemas.microsoft.com/office/drawing/2014/chart" uri="{C3380CC4-5D6E-409C-BE32-E72D297353CC}">
                <c16:uniqueId val="{00000001-230D-DA40-9601-95CF3B2620A7}"/>
              </c:ext>
            </c:extLst>
          </c:dPt>
          <c:dPt>
            <c:idx val="1"/>
            <c:bubble3D val="0"/>
            <c:spPr>
              <a:solidFill>
                <a:srgbClr val="08BDBA"/>
              </a:solidFill>
              <a:ln w="19050">
                <a:noFill/>
              </a:ln>
              <a:effectLst/>
            </c:spPr>
            <c:extLst>
              <c:ext xmlns:c16="http://schemas.microsoft.com/office/drawing/2014/chart" uri="{C3380CC4-5D6E-409C-BE32-E72D297353CC}">
                <c16:uniqueId val="{00000003-230D-DA40-9601-95CF3B2620A7}"/>
              </c:ext>
            </c:extLst>
          </c:dPt>
          <c:dPt>
            <c:idx val="2"/>
            <c:bubble3D val="0"/>
            <c:spPr>
              <a:solidFill>
                <a:srgbClr val="3DDBD9"/>
              </a:solidFill>
              <a:ln w="19050">
                <a:noFill/>
              </a:ln>
              <a:effectLst/>
            </c:spPr>
            <c:extLst>
              <c:ext xmlns:c16="http://schemas.microsoft.com/office/drawing/2014/chart" uri="{C3380CC4-5D6E-409C-BE32-E72D297353CC}">
                <c16:uniqueId val="{00000005-230D-DA40-9601-95CF3B2620A7}"/>
              </c:ext>
            </c:extLst>
          </c:dPt>
          <c:dPt>
            <c:idx val="3"/>
            <c:bubble3D val="0"/>
            <c:spPr>
              <a:solidFill>
                <a:srgbClr val="9EF0F0"/>
              </a:solidFill>
              <a:ln w="19050">
                <a:noFill/>
              </a:ln>
              <a:effectLst/>
            </c:spPr>
            <c:extLst>
              <c:ext xmlns:c16="http://schemas.microsoft.com/office/drawing/2014/chart" uri="{C3380CC4-5D6E-409C-BE32-E72D297353CC}">
                <c16:uniqueId val="{00000007-230D-DA40-9601-95CF3B2620A7}"/>
              </c:ext>
            </c:extLst>
          </c:dPt>
          <c:dPt>
            <c:idx val="4"/>
            <c:bubble3D val="0"/>
            <c:spPr>
              <a:solidFill>
                <a:srgbClr val="33B1FF"/>
              </a:solidFill>
              <a:ln w="19050">
                <a:noFill/>
              </a:ln>
              <a:effectLst/>
            </c:spPr>
            <c:extLst>
              <c:ext xmlns:c16="http://schemas.microsoft.com/office/drawing/2014/chart" uri="{C3380CC4-5D6E-409C-BE32-E72D297353CC}">
                <c16:uniqueId val="{00000009-230D-DA40-9601-95CF3B2620A7}"/>
              </c:ext>
            </c:extLst>
          </c:dPt>
          <c:dPt>
            <c:idx val="5"/>
            <c:bubble3D val="0"/>
            <c:spPr>
              <a:solidFill>
                <a:srgbClr val="1050D6"/>
              </a:solidFill>
              <a:ln w="19050">
                <a:noFill/>
              </a:ln>
              <a:effectLst/>
            </c:spPr>
            <c:extLst>
              <c:ext xmlns:c16="http://schemas.microsoft.com/office/drawing/2014/chart" uri="{C3380CC4-5D6E-409C-BE32-E72D297353CC}">
                <c16:uniqueId val="{0000000B-230D-DA40-9601-95CF3B2620A7}"/>
              </c:ext>
            </c:extLst>
          </c:dPt>
          <c:dPt>
            <c:idx val="6"/>
            <c:bubble3D val="0"/>
            <c:spPr>
              <a:solidFill>
                <a:srgbClr val="418CFF"/>
              </a:solidFill>
              <a:ln w="19050">
                <a:noFill/>
              </a:ln>
              <a:effectLst/>
            </c:spPr>
            <c:extLst>
              <c:ext xmlns:c16="http://schemas.microsoft.com/office/drawing/2014/chart" uri="{C3380CC4-5D6E-409C-BE32-E72D297353CC}">
                <c16:uniqueId val="{0000000D-230D-DA40-9601-95CF3B2620A7}"/>
              </c:ext>
            </c:extLst>
          </c:dPt>
          <c:dPt>
            <c:idx val="7"/>
            <c:bubble3D val="0"/>
            <c:spPr>
              <a:solidFill>
                <a:srgbClr val="97C1FF"/>
              </a:solidFill>
              <a:ln w="19050">
                <a:noFill/>
              </a:ln>
              <a:effectLst/>
            </c:spPr>
            <c:extLst>
              <c:ext xmlns:c16="http://schemas.microsoft.com/office/drawing/2014/chart" uri="{C3380CC4-5D6E-409C-BE32-E72D297353CC}">
                <c16:uniqueId val="{0000000F-230D-DA40-9601-95CF3B2620A7}"/>
              </c:ext>
            </c:extLst>
          </c:dPt>
          <c:dPt>
            <c:idx val="8"/>
            <c:bubble3D val="0"/>
            <c:spPr>
              <a:solidFill>
                <a:srgbClr val="D6EFFF"/>
              </a:solidFill>
              <a:ln w="19050">
                <a:noFill/>
              </a:ln>
              <a:effectLst/>
            </c:spPr>
            <c:extLst>
              <c:ext xmlns:c16="http://schemas.microsoft.com/office/drawing/2014/chart" uri="{C3380CC4-5D6E-409C-BE32-E72D297353CC}">
                <c16:uniqueId val="{00000011-230D-DA40-9601-95CF3B2620A7}"/>
              </c:ext>
            </c:extLst>
          </c:dPt>
          <c:dPt>
            <c:idx val="9"/>
            <c:bubble3D val="0"/>
            <c:spPr>
              <a:solidFill>
                <a:srgbClr val="6E32C9"/>
              </a:solidFill>
              <a:ln w="19050">
                <a:noFill/>
              </a:ln>
              <a:effectLst/>
            </c:spPr>
            <c:extLst>
              <c:ext xmlns:c16="http://schemas.microsoft.com/office/drawing/2014/chart" uri="{C3380CC4-5D6E-409C-BE32-E72D297353CC}">
                <c16:uniqueId val="{00000013-230D-DA40-9601-95CF3B2620A7}"/>
              </c:ext>
            </c:extLst>
          </c:dPt>
          <c:dPt>
            <c:idx val="10"/>
            <c:bubble3D val="0"/>
            <c:spPr>
              <a:solidFill>
                <a:srgbClr val="A970FF"/>
              </a:solidFill>
              <a:ln w="19050">
                <a:noFill/>
              </a:ln>
              <a:effectLst/>
            </c:spPr>
            <c:extLst>
              <c:ext xmlns:c16="http://schemas.microsoft.com/office/drawing/2014/chart" uri="{C3380CC4-5D6E-409C-BE32-E72D297353CC}">
                <c16:uniqueId val="{00000015-230D-DA40-9601-95CF3B2620A7}"/>
              </c:ext>
            </c:extLst>
          </c:dPt>
          <c:dPt>
            <c:idx val="11"/>
            <c:bubble3D val="0"/>
            <c:spPr>
              <a:solidFill>
                <a:srgbClr val="D0B0FF"/>
              </a:solidFill>
              <a:ln w="19050">
                <a:noFill/>
              </a:ln>
              <a:effectLst/>
            </c:spPr>
            <c:extLst>
              <c:ext xmlns:c16="http://schemas.microsoft.com/office/drawing/2014/chart" uri="{C3380CC4-5D6E-409C-BE32-E72D297353CC}">
                <c16:uniqueId val="{00000017-230D-DA40-9601-95CF3B2620A7}"/>
              </c:ext>
            </c:extLst>
          </c:dPt>
          <c:dPt>
            <c:idx val="12"/>
            <c:bubble3D val="0"/>
            <c:spPr>
              <a:solidFill>
                <a:srgbClr val="4F0027"/>
              </a:solidFill>
              <a:ln w="19050">
                <a:noFill/>
              </a:ln>
              <a:effectLst/>
            </c:spPr>
            <c:extLst>
              <c:ext xmlns:c16="http://schemas.microsoft.com/office/drawing/2014/chart" uri="{C3380CC4-5D6E-409C-BE32-E72D297353CC}">
                <c16:uniqueId val="{00000019-230D-DA40-9601-95CF3B2620A7}"/>
              </c:ext>
            </c:extLst>
          </c:dPt>
          <c:dPt>
            <c:idx val="13"/>
            <c:bubble3D val="0"/>
            <c:spPr>
              <a:solidFill>
                <a:srgbClr val="A11950"/>
              </a:solidFill>
              <a:ln w="19050">
                <a:noFill/>
              </a:ln>
              <a:effectLst/>
            </c:spPr>
            <c:extLst>
              <c:ext xmlns:c16="http://schemas.microsoft.com/office/drawing/2014/chart" uri="{C3380CC4-5D6E-409C-BE32-E72D297353CC}">
                <c16:uniqueId val="{0000001B-230D-DA40-9601-95CF3B2620A7}"/>
              </c:ext>
            </c:extLst>
          </c:dPt>
          <c:dPt>
            <c:idx val="14"/>
            <c:bubble3D val="0"/>
            <c:spPr>
              <a:solidFill>
                <a:srgbClr val="EE538B"/>
              </a:solidFill>
              <a:ln w="19050">
                <a:noFill/>
              </a:ln>
              <a:effectLst/>
            </c:spPr>
            <c:extLst>
              <c:ext xmlns:c16="http://schemas.microsoft.com/office/drawing/2014/chart" uri="{C3380CC4-5D6E-409C-BE32-E72D297353CC}">
                <c16:uniqueId val="{0000001D-230D-DA40-9601-95CF3B2620A7}"/>
              </c:ext>
            </c:extLst>
          </c:dPt>
          <c:dPt>
            <c:idx val="15"/>
            <c:bubble3D val="0"/>
            <c:spPr>
              <a:solidFill>
                <a:srgbClr val="FFA0C2"/>
              </a:solidFill>
              <a:ln w="19050">
                <a:noFill/>
              </a:ln>
              <a:effectLst/>
            </c:spPr>
            <c:extLst>
              <c:ext xmlns:c16="http://schemas.microsoft.com/office/drawing/2014/chart" uri="{C3380CC4-5D6E-409C-BE32-E72D297353CC}">
                <c16:uniqueId val="{0000001F-230D-DA40-9601-95CF3B2620A7}"/>
              </c:ext>
            </c:extLst>
          </c:dPt>
          <c:dPt>
            <c:idx val="16"/>
            <c:bubble3D val="0"/>
            <c:spPr>
              <a:solidFill>
                <a:schemeClr val="bg2">
                  <a:lumMod val="50000"/>
                </a:schemeClr>
              </a:solidFill>
              <a:ln w="19050">
                <a:noFill/>
              </a:ln>
              <a:effectLst/>
            </c:spPr>
            <c:extLst>
              <c:ext xmlns:c16="http://schemas.microsoft.com/office/drawing/2014/chart" uri="{C3380CC4-5D6E-409C-BE32-E72D297353CC}">
                <c16:uniqueId val="{00000021-230D-DA40-9601-95CF3B2620A7}"/>
              </c:ext>
            </c:extLst>
          </c:dPt>
          <c:dPt>
            <c:idx val="17"/>
            <c:bubble3D val="0"/>
            <c:spPr>
              <a:solidFill>
                <a:srgbClr val="D38EFF"/>
              </a:solidFill>
              <a:ln w="19050">
                <a:noFill/>
              </a:ln>
              <a:effectLst/>
            </c:spPr>
            <c:extLst>
              <c:ext xmlns:c16="http://schemas.microsoft.com/office/drawing/2014/chart" uri="{C3380CC4-5D6E-409C-BE32-E72D297353CC}">
                <c16:uniqueId val="{00000023-230D-DA40-9601-95CF3B2620A7}"/>
              </c:ext>
            </c:extLst>
          </c:dPt>
          <c:cat>
            <c:strRef>
              <c:f>Sheet1!$A$2:$A$13</c:f>
              <c:strCache>
                <c:ptCount val="12"/>
                <c:pt idx="0">
                  <c:v>Less than $100 million US Dollars 9%</c:v>
                </c:pt>
                <c:pt idx="1">
                  <c:v>$100 million to $250 million US Dollars 11%</c:v>
                </c:pt>
                <c:pt idx="2">
                  <c:v>$250 million to $500 million US Dollars 4%</c:v>
                </c:pt>
                <c:pt idx="3">
                  <c:v>$500 million to $1 billion US Dollars 5%</c:v>
                </c:pt>
                <c:pt idx="4">
                  <c:v>$1 billion to $2 billion US Dollars 3%</c:v>
                </c:pt>
                <c:pt idx="5">
                  <c:v>$2 billion to $5 billion US Dollars 6%</c:v>
                </c:pt>
                <c:pt idx="6">
                  <c:v>$5 billion to $10 billion US Dollars 23%</c:v>
                </c:pt>
                <c:pt idx="7">
                  <c:v>$10 billion to $20 billion US Dollars 16%</c:v>
                </c:pt>
                <c:pt idx="8">
                  <c:v>$20 billion to $30 billion US Dollars 8%</c:v>
                </c:pt>
                <c:pt idx="9">
                  <c:v>$30 billion to $40 billion US Dollars 4%</c:v>
                </c:pt>
                <c:pt idx="10">
                  <c:v>$40 billion to $50 billion US Dollars 1%</c:v>
                </c:pt>
                <c:pt idx="11">
                  <c:v>Greater than $50 billion US Dollars 10%</c:v>
                </c:pt>
              </c:strCache>
            </c:strRef>
          </c:cat>
          <c:val>
            <c:numRef>
              <c:f>Sheet1!$B$2:$B$13</c:f>
              <c:numCache>
                <c:formatCode>0%</c:formatCode>
                <c:ptCount val="12"/>
                <c:pt idx="0">
                  <c:v>9.1275167785234895E-2</c:v>
                </c:pt>
                <c:pt idx="1">
                  <c:v>0.11275167785234899</c:v>
                </c:pt>
                <c:pt idx="2">
                  <c:v>4.1610738255033558E-2</c:v>
                </c:pt>
                <c:pt idx="3">
                  <c:v>5.1006711409395972E-2</c:v>
                </c:pt>
                <c:pt idx="4">
                  <c:v>3.4899328859060399E-2</c:v>
                </c:pt>
                <c:pt idx="5">
                  <c:v>5.5033557046979868E-2</c:v>
                </c:pt>
                <c:pt idx="6">
                  <c:v>0.22818791946308725</c:v>
                </c:pt>
                <c:pt idx="7">
                  <c:v>0.15973154362416109</c:v>
                </c:pt>
                <c:pt idx="8">
                  <c:v>7.6510067114093958E-2</c:v>
                </c:pt>
                <c:pt idx="9">
                  <c:v>3.8926174496644296E-2</c:v>
                </c:pt>
                <c:pt idx="10">
                  <c:v>1.4765100671140939E-2</c:v>
                </c:pt>
                <c:pt idx="11">
                  <c:v>9.5302013422818799E-2</c:v>
                </c:pt>
              </c:numCache>
            </c:numRef>
          </c:val>
          <c:extLst>
            <c:ext xmlns:c16="http://schemas.microsoft.com/office/drawing/2014/chart" uri="{C3380CC4-5D6E-409C-BE32-E72D297353CC}">
              <c16:uniqueId val="{00000024-230D-DA40-9601-95CF3B2620A7}"/>
            </c:ext>
          </c:extLst>
        </c:ser>
        <c:dLbls>
          <c:showLegendKey val="0"/>
          <c:showVal val="0"/>
          <c:showCatName val="0"/>
          <c:showSerName val="0"/>
          <c:showPercent val="0"/>
          <c:showBubbleSize val="0"/>
          <c:showLeaderLines val="1"/>
        </c:dLbls>
        <c:firstSliceAng val="0"/>
        <c:holeSize val="88"/>
      </c:doughnutChart>
      <c:spPr>
        <a:noFill/>
        <a:ln>
          <a:noFill/>
        </a:ln>
        <a:effectLst/>
      </c:spPr>
    </c:plotArea>
    <c:legend>
      <c:legendPos val="b"/>
      <c:layout>
        <c:manualLayout>
          <c:xMode val="edge"/>
          <c:yMode val="edge"/>
          <c:x val="0.13645924467774859"/>
          <c:y val="0.50153977190317567"/>
          <c:w val="0.65185002916302126"/>
          <c:h val="0.44450980058975281"/>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87488152522601"/>
          <c:y val="6.0576650570545496E-2"/>
          <c:w val="0.60954296256823493"/>
          <c:h val="0.49850255561700912"/>
        </c:manualLayout>
      </c:layout>
      <c:doughnutChart>
        <c:varyColors val="1"/>
        <c:ser>
          <c:idx val="0"/>
          <c:order val="0"/>
          <c:tx>
            <c:strRef>
              <c:f>Sheet1!$B$1</c:f>
              <c:strCache>
                <c:ptCount val="1"/>
                <c:pt idx="0">
                  <c:v>CountOfSPI_ID</c:v>
                </c:pt>
              </c:strCache>
            </c:strRef>
          </c:tx>
          <c:spPr>
            <a:solidFill>
              <a:srgbClr val="D38EFF"/>
            </a:solidFill>
            <a:ln>
              <a:noFill/>
            </a:ln>
          </c:spPr>
          <c:dPt>
            <c:idx val="0"/>
            <c:bubble3D val="0"/>
            <c:spPr>
              <a:solidFill>
                <a:srgbClr val="009D9A"/>
              </a:solidFill>
              <a:ln w="19050">
                <a:noFill/>
              </a:ln>
              <a:effectLst/>
            </c:spPr>
            <c:extLst>
              <c:ext xmlns:c16="http://schemas.microsoft.com/office/drawing/2014/chart" uri="{C3380CC4-5D6E-409C-BE32-E72D297353CC}">
                <c16:uniqueId val="{00000001-D766-B24A-848C-085C2BF6C008}"/>
              </c:ext>
            </c:extLst>
          </c:dPt>
          <c:dPt>
            <c:idx val="1"/>
            <c:bubble3D val="0"/>
            <c:spPr>
              <a:solidFill>
                <a:srgbClr val="08BDBA"/>
              </a:solidFill>
              <a:ln w="19050">
                <a:noFill/>
              </a:ln>
              <a:effectLst/>
            </c:spPr>
            <c:extLst>
              <c:ext xmlns:c16="http://schemas.microsoft.com/office/drawing/2014/chart" uri="{C3380CC4-5D6E-409C-BE32-E72D297353CC}">
                <c16:uniqueId val="{00000003-D766-B24A-848C-085C2BF6C008}"/>
              </c:ext>
            </c:extLst>
          </c:dPt>
          <c:dPt>
            <c:idx val="2"/>
            <c:bubble3D val="0"/>
            <c:spPr>
              <a:solidFill>
                <a:srgbClr val="3DDBD9"/>
              </a:solidFill>
              <a:ln w="19050">
                <a:noFill/>
              </a:ln>
              <a:effectLst/>
            </c:spPr>
            <c:extLst>
              <c:ext xmlns:c16="http://schemas.microsoft.com/office/drawing/2014/chart" uri="{C3380CC4-5D6E-409C-BE32-E72D297353CC}">
                <c16:uniqueId val="{00000005-D766-B24A-848C-085C2BF6C008}"/>
              </c:ext>
            </c:extLst>
          </c:dPt>
          <c:dPt>
            <c:idx val="3"/>
            <c:bubble3D val="0"/>
            <c:spPr>
              <a:solidFill>
                <a:srgbClr val="9EF0F0"/>
              </a:solidFill>
              <a:ln w="19050">
                <a:noFill/>
              </a:ln>
              <a:effectLst/>
            </c:spPr>
            <c:extLst>
              <c:ext xmlns:c16="http://schemas.microsoft.com/office/drawing/2014/chart" uri="{C3380CC4-5D6E-409C-BE32-E72D297353CC}">
                <c16:uniqueId val="{00000007-D766-B24A-848C-085C2BF6C008}"/>
              </c:ext>
            </c:extLst>
          </c:dPt>
          <c:dPt>
            <c:idx val="4"/>
            <c:bubble3D val="0"/>
            <c:spPr>
              <a:solidFill>
                <a:srgbClr val="1192E8"/>
              </a:solidFill>
              <a:ln w="19050">
                <a:noFill/>
              </a:ln>
              <a:effectLst/>
            </c:spPr>
            <c:extLst>
              <c:ext xmlns:c16="http://schemas.microsoft.com/office/drawing/2014/chart" uri="{C3380CC4-5D6E-409C-BE32-E72D297353CC}">
                <c16:uniqueId val="{00000009-D766-B24A-848C-085C2BF6C008}"/>
              </c:ext>
            </c:extLst>
          </c:dPt>
          <c:dPt>
            <c:idx val="5"/>
            <c:bubble3D val="0"/>
            <c:spPr>
              <a:solidFill>
                <a:srgbClr val="33B1FF"/>
              </a:solidFill>
              <a:ln w="19050">
                <a:noFill/>
              </a:ln>
              <a:effectLst/>
            </c:spPr>
            <c:extLst>
              <c:ext xmlns:c16="http://schemas.microsoft.com/office/drawing/2014/chart" uri="{C3380CC4-5D6E-409C-BE32-E72D297353CC}">
                <c16:uniqueId val="{0000000B-D766-B24A-848C-085C2BF6C008}"/>
              </c:ext>
            </c:extLst>
          </c:dPt>
          <c:dPt>
            <c:idx val="6"/>
            <c:bubble3D val="0"/>
            <c:spPr>
              <a:solidFill>
                <a:srgbClr val="82CFFF"/>
              </a:solidFill>
              <a:ln w="19050">
                <a:noFill/>
              </a:ln>
              <a:effectLst/>
            </c:spPr>
            <c:extLst>
              <c:ext xmlns:c16="http://schemas.microsoft.com/office/drawing/2014/chart" uri="{C3380CC4-5D6E-409C-BE32-E72D297353CC}">
                <c16:uniqueId val="{0000000D-D766-B24A-848C-085C2BF6C008}"/>
              </c:ext>
            </c:extLst>
          </c:dPt>
          <c:dPt>
            <c:idx val="7"/>
            <c:bubble3D val="0"/>
            <c:spPr>
              <a:solidFill>
                <a:srgbClr val="BAE6FF"/>
              </a:solidFill>
              <a:ln w="19050">
                <a:noFill/>
              </a:ln>
              <a:effectLst/>
            </c:spPr>
            <c:extLst>
              <c:ext xmlns:c16="http://schemas.microsoft.com/office/drawing/2014/chart" uri="{C3380CC4-5D6E-409C-BE32-E72D297353CC}">
                <c16:uniqueId val="{0000000F-D766-B24A-848C-085C2BF6C008}"/>
              </c:ext>
            </c:extLst>
          </c:dPt>
          <c:dPt>
            <c:idx val="8"/>
            <c:bubble3D val="0"/>
            <c:spPr>
              <a:solidFill>
                <a:srgbClr val="A56EFF"/>
              </a:solidFill>
              <a:ln w="19050">
                <a:noFill/>
              </a:ln>
              <a:effectLst/>
            </c:spPr>
            <c:extLst>
              <c:ext xmlns:c16="http://schemas.microsoft.com/office/drawing/2014/chart" uri="{C3380CC4-5D6E-409C-BE32-E72D297353CC}">
                <c16:uniqueId val="{00000011-D766-B24A-848C-085C2BF6C008}"/>
              </c:ext>
            </c:extLst>
          </c:dPt>
          <c:dPt>
            <c:idx val="9"/>
            <c:bubble3D val="0"/>
            <c:spPr>
              <a:solidFill>
                <a:srgbClr val="BE95FF"/>
              </a:solidFill>
              <a:ln w="19050">
                <a:noFill/>
              </a:ln>
              <a:effectLst/>
            </c:spPr>
            <c:extLst>
              <c:ext xmlns:c16="http://schemas.microsoft.com/office/drawing/2014/chart" uri="{C3380CC4-5D6E-409C-BE32-E72D297353CC}">
                <c16:uniqueId val="{00000013-D766-B24A-848C-085C2BF6C008}"/>
              </c:ext>
            </c:extLst>
          </c:dPt>
          <c:dPt>
            <c:idx val="10"/>
            <c:bubble3D val="0"/>
            <c:spPr>
              <a:solidFill>
                <a:srgbClr val="D4BBFF"/>
              </a:solidFill>
              <a:ln w="19050">
                <a:noFill/>
              </a:ln>
              <a:effectLst/>
            </c:spPr>
            <c:extLst>
              <c:ext xmlns:c16="http://schemas.microsoft.com/office/drawing/2014/chart" uri="{C3380CC4-5D6E-409C-BE32-E72D297353CC}">
                <c16:uniqueId val="{00000015-D766-B24A-848C-085C2BF6C008}"/>
              </c:ext>
            </c:extLst>
          </c:dPt>
          <c:dPt>
            <c:idx val="11"/>
            <c:bubble3D val="0"/>
            <c:spPr>
              <a:solidFill>
                <a:srgbClr val="E8DAFF"/>
              </a:solidFill>
              <a:ln w="19050">
                <a:noFill/>
              </a:ln>
              <a:effectLst/>
            </c:spPr>
            <c:extLst>
              <c:ext xmlns:c16="http://schemas.microsoft.com/office/drawing/2014/chart" uri="{C3380CC4-5D6E-409C-BE32-E72D297353CC}">
                <c16:uniqueId val="{00000017-D766-B24A-848C-085C2BF6C008}"/>
              </c:ext>
            </c:extLst>
          </c:dPt>
          <c:dPt>
            <c:idx val="12"/>
            <c:bubble3D val="0"/>
            <c:spPr>
              <a:solidFill>
                <a:srgbClr val="FA4D56"/>
              </a:solidFill>
              <a:ln w="19050">
                <a:noFill/>
              </a:ln>
              <a:effectLst/>
            </c:spPr>
            <c:extLst>
              <c:ext xmlns:c16="http://schemas.microsoft.com/office/drawing/2014/chart" uri="{C3380CC4-5D6E-409C-BE32-E72D297353CC}">
                <c16:uniqueId val="{00000019-D766-B24A-848C-085C2BF6C008}"/>
              </c:ext>
            </c:extLst>
          </c:dPt>
          <c:dPt>
            <c:idx val="13"/>
            <c:bubble3D val="0"/>
            <c:spPr>
              <a:solidFill>
                <a:srgbClr val="FF8389"/>
              </a:solidFill>
              <a:ln w="19050">
                <a:noFill/>
              </a:ln>
              <a:effectLst/>
            </c:spPr>
            <c:extLst>
              <c:ext xmlns:c16="http://schemas.microsoft.com/office/drawing/2014/chart" uri="{C3380CC4-5D6E-409C-BE32-E72D297353CC}">
                <c16:uniqueId val="{0000001B-D766-B24A-848C-085C2BF6C008}"/>
              </c:ext>
            </c:extLst>
          </c:dPt>
          <c:dPt>
            <c:idx val="14"/>
            <c:bubble3D val="0"/>
            <c:spPr>
              <a:solidFill>
                <a:srgbClr val="FFB3B8"/>
              </a:solidFill>
              <a:ln w="19050">
                <a:noFill/>
              </a:ln>
              <a:effectLst/>
            </c:spPr>
            <c:extLst>
              <c:ext xmlns:c16="http://schemas.microsoft.com/office/drawing/2014/chart" uri="{C3380CC4-5D6E-409C-BE32-E72D297353CC}">
                <c16:uniqueId val="{0000001D-D766-B24A-848C-085C2BF6C008}"/>
              </c:ext>
            </c:extLst>
          </c:dPt>
          <c:dPt>
            <c:idx val="15"/>
            <c:bubble3D val="0"/>
            <c:spPr>
              <a:solidFill>
                <a:srgbClr val="FFD7D9"/>
              </a:solidFill>
              <a:ln w="19050">
                <a:noFill/>
              </a:ln>
              <a:effectLst/>
            </c:spPr>
            <c:extLst>
              <c:ext xmlns:c16="http://schemas.microsoft.com/office/drawing/2014/chart" uri="{C3380CC4-5D6E-409C-BE32-E72D297353CC}">
                <c16:uniqueId val="{0000001F-D766-B24A-848C-085C2BF6C008}"/>
              </c:ext>
            </c:extLst>
          </c:dPt>
          <c:dPt>
            <c:idx val="16"/>
            <c:bubble3D val="0"/>
            <c:spPr>
              <a:solidFill>
                <a:srgbClr val="24A148"/>
              </a:solidFill>
              <a:ln w="19050">
                <a:noFill/>
              </a:ln>
              <a:effectLst/>
            </c:spPr>
            <c:extLst>
              <c:ext xmlns:c16="http://schemas.microsoft.com/office/drawing/2014/chart" uri="{C3380CC4-5D6E-409C-BE32-E72D297353CC}">
                <c16:uniqueId val="{00000021-D766-B24A-848C-085C2BF6C008}"/>
              </c:ext>
            </c:extLst>
          </c:dPt>
          <c:dPt>
            <c:idx val="17"/>
            <c:bubble3D val="0"/>
            <c:spPr>
              <a:solidFill>
                <a:srgbClr val="42BE65"/>
              </a:solidFill>
              <a:ln w="19050">
                <a:noFill/>
              </a:ln>
              <a:effectLst/>
            </c:spPr>
            <c:extLst>
              <c:ext xmlns:c16="http://schemas.microsoft.com/office/drawing/2014/chart" uri="{C3380CC4-5D6E-409C-BE32-E72D297353CC}">
                <c16:uniqueId val="{00000023-D766-B24A-848C-085C2BF6C008}"/>
              </c:ext>
            </c:extLst>
          </c:dPt>
          <c:cat>
            <c:strRef>
              <c:f>Sheet1!$A$2:$A$6</c:f>
              <c:strCache>
                <c:ptCount val="5"/>
                <c:pt idx="0">
                  <c:v>Africa and Middle East 10%</c:v>
                </c:pt>
                <c:pt idx="1">
                  <c:v>Asia-Pacific 30%</c:v>
                </c:pt>
                <c:pt idx="2">
                  <c:v>Central and South America 8%</c:v>
                </c:pt>
                <c:pt idx="3">
                  <c:v>Europe 28%</c:v>
                </c:pt>
                <c:pt idx="4">
                  <c:v>U.S. and Canada 24%</c:v>
                </c:pt>
              </c:strCache>
            </c:strRef>
          </c:cat>
          <c:val>
            <c:numRef>
              <c:f>Sheet1!$B$2:$B$6</c:f>
              <c:numCache>
                <c:formatCode>0%</c:formatCode>
                <c:ptCount val="5"/>
                <c:pt idx="0">
                  <c:v>9.9328859060402688E-2</c:v>
                </c:pt>
                <c:pt idx="1">
                  <c:v>0.29798657718120808</c:v>
                </c:pt>
                <c:pt idx="2">
                  <c:v>8.0536912751677847E-2</c:v>
                </c:pt>
                <c:pt idx="3">
                  <c:v>0.28053691275167786</c:v>
                </c:pt>
                <c:pt idx="4">
                  <c:v>0.24161073825503357</c:v>
                </c:pt>
              </c:numCache>
            </c:numRef>
          </c:val>
          <c:extLst>
            <c:ext xmlns:c16="http://schemas.microsoft.com/office/drawing/2014/chart" uri="{C3380CC4-5D6E-409C-BE32-E72D297353CC}">
              <c16:uniqueId val="{00000024-D766-B24A-848C-085C2BF6C008}"/>
            </c:ext>
          </c:extLst>
        </c:ser>
        <c:dLbls>
          <c:showLegendKey val="0"/>
          <c:showVal val="0"/>
          <c:showCatName val="0"/>
          <c:showSerName val="0"/>
          <c:showPercent val="0"/>
          <c:showBubbleSize val="0"/>
          <c:showLeaderLines val="1"/>
        </c:dLbls>
        <c:firstSliceAng val="0"/>
        <c:holeSize val="88"/>
      </c:doughnutChart>
      <c:spPr>
        <a:noFill/>
        <a:ln>
          <a:noFill/>
        </a:ln>
        <a:effectLst/>
      </c:spPr>
    </c:plotArea>
    <c:legend>
      <c:legendPos val="b"/>
      <c:layout>
        <c:manualLayout>
          <c:xMode val="edge"/>
          <c:yMode val="edge"/>
          <c:x val="0.16504401793525808"/>
          <c:y val="0.53851128984002394"/>
          <c:w val="0.58889344561096535"/>
          <c:h val="0.14773723018204843"/>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028256312095526"/>
          <c:y val="7.9421125111506119E-2"/>
          <c:w val="0.60954296256823493"/>
          <c:h val="0.49850255561700912"/>
        </c:manualLayout>
      </c:layout>
      <c:doughnutChart>
        <c:varyColors val="1"/>
        <c:ser>
          <c:idx val="0"/>
          <c:order val="0"/>
          <c:tx>
            <c:strRef>
              <c:f>Sheet1!$B$1</c:f>
              <c:strCache>
                <c:ptCount val="1"/>
                <c:pt idx="0">
                  <c:v>CountOfSPI_ID</c:v>
                </c:pt>
              </c:strCache>
            </c:strRef>
          </c:tx>
          <c:spPr>
            <a:solidFill>
              <a:srgbClr val="D38EFF"/>
            </a:solidFill>
            <a:ln>
              <a:noFill/>
            </a:ln>
          </c:spPr>
          <c:dPt>
            <c:idx val="0"/>
            <c:bubble3D val="0"/>
            <c:spPr>
              <a:solidFill>
                <a:srgbClr val="009D9A"/>
              </a:solidFill>
              <a:ln w="19050">
                <a:noFill/>
              </a:ln>
              <a:effectLst/>
            </c:spPr>
            <c:extLst>
              <c:ext xmlns:c16="http://schemas.microsoft.com/office/drawing/2014/chart" uri="{C3380CC4-5D6E-409C-BE32-E72D297353CC}">
                <c16:uniqueId val="{00000001-4B9D-4642-B5AA-A828ABB7148C}"/>
              </c:ext>
            </c:extLst>
          </c:dPt>
          <c:dPt>
            <c:idx val="1"/>
            <c:bubble3D val="0"/>
            <c:spPr>
              <a:solidFill>
                <a:srgbClr val="08BDBA"/>
              </a:solidFill>
              <a:ln w="19050">
                <a:noFill/>
              </a:ln>
              <a:effectLst/>
            </c:spPr>
            <c:extLst>
              <c:ext xmlns:c16="http://schemas.microsoft.com/office/drawing/2014/chart" uri="{C3380CC4-5D6E-409C-BE32-E72D297353CC}">
                <c16:uniqueId val="{00000003-4B9D-4642-B5AA-A828ABB7148C}"/>
              </c:ext>
            </c:extLst>
          </c:dPt>
          <c:dPt>
            <c:idx val="2"/>
            <c:bubble3D val="0"/>
            <c:spPr>
              <a:solidFill>
                <a:srgbClr val="3DDBD9"/>
              </a:solidFill>
              <a:ln w="19050">
                <a:noFill/>
              </a:ln>
              <a:effectLst/>
            </c:spPr>
            <c:extLst>
              <c:ext xmlns:c16="http://schemas.microsoft.com/office/drawing/2014/chart" uri="{C3380CC4-5D6E-409C-BE32-E72D297353CC}">
                <c16:uniqueId val="{00000005-4B9D-4642-B5AA-A828ABB7148C}"/>
              </c:ext>
            </c:extLst>
          </c:dPt>
          <c:dPt>
            <c:idx val="3"/>
            <c:bubble3D val="0"/>
            <c:spPr>
              <a:solidFill>
                <a:srgbClr val="9EF0F0"/>
              </a:solidFill>
              <a:ln w="19050">
                <a:noFill/>
              </a:ln>
              <a:effectLst/>
            </c:spPr>
            <c:extLst>
              <c:ext xmlns:c16="http://schemas.microsoft.com/office/drawing/2014/chart" uri="{C3380CC4-5D6E-409C-BE32-E72D297353CC}">
                <c16:uniqueId val="{00000007-4B9D-4642-B5AA-A828ABB7148C}"/>
              </c:ext>
            </c:extLst>
          </c:dPt>
          <c:dPt>
            <c:idx val="4"/>
            <c:bubble3D val="0"/>
            <c:spPr>
              <a:solidFill>
                <a:srgbClr val="1192E8"/>
              </a:solidFill>
              <a:ln w="19050">
                <a:noFill/>
              </a:ln>
              <a:effectLst/>
            </c:spPr>
            <c:extLst>
              <c:ext xmlns:c16="http://schemas.microsoft.com/office/drawing/2014/chart" uri="{C3380CC4-5D6E-409C-BE32-E72D297353CC}">
                <c16:uniqueId val="{00000009-4B9D-4642-B5AA-A828ABB7148C}"/>
              </c:ext>
            </c:extLst>
          </c:dPt>
          <c:dPt>
            <c:idx val="5"/>
            <c:bubble3D val="0"/>
            <c:spPr>
              <a:solidFill>
                <a:srgbClr val="33B1FF"/>
              </a:solidFill>
              <a:ln w="19050">
                <a:noFill/>
              </a:ln>
              <a:effectLst/>
            </c:spPr>
            <c:extLst>
              <c:ext xmlns:c16="http://schemas.microsoft.com/office/drawing/2014/chart" uri="{C3380CC4-5D6E-409C-BE32-E72D297353CC}">
                <c16:uniqueId val="{0000000B-4B9D-4642-B5AA-A828ABB7148C}"/>
              </c:ext>
            </c:extLst>
          </c:dPt>
          <c:dPt>
            <c:idx val="6"/>
            <c:bubble3D val="0"/>
            <c:spPr>
              <a:solidFill>
                <a:srgbClr val="82CFFF"/>
              </a:solidFill>
              <a:ln w="19050">
                <a:noFill/>
              </a:ln>
              <a:effectLst/>
            </c:spPr>
            <c:extLst>
              <c:ext xmlns:c16="http://schemas.microsoft.com/office/drawing/2014/chart" uri="{C3380CC4-5D6E-409C-BE32-E72D297353CC}">
                <c16:uniqueId val="{0000000D-4B9D-4642-B5AA-A828ABB7148C}"/>
              </c:ext>
            </c:extLst>
          </c:dPt>
          <c:dPt>
            <c:idx val="7"/>
            <c:bubble3D val="0"/>
            <c:spPr>
              <a:solidFill>
                <a:srgbClr val="BAE6FF"/>
              </a:solidFill>
              <a:ln w="19050">
                <a:noFill/>
              </a:ln>
              <a:effectLst/>
            </c:spPr>
            <c:extLst>
              <c:ext xmlns:c16="http://schemas.microsoft.com/office/drawing/2014/chart" uri="{C3380CC4-5D6E-409C-BE32-E72D297353CC}">
                <c16:uniqueId val="{0000000F-4B9D-4642-B5AA-A828ABB7148C}"/>
              </c:ext>
            </c:extLst>
          </c:dPt>
          <c:dPt>
            <c:idx val="8"/>
            <c:bubble3D val="0"/>
            <c:spPr>
              <a:solidFill>
                <a:srgbClr val="A56EFF"/>
              </a:solidFill>
              <a:ln w="19050">
                <a:noFill/>
              </a:ln>
              <a:effectLst/>
            </c:spPr>
            <c:extLst>
              <c:ext xmlns:c16="http://schemas.microsoft.com/office/drawing/2014/chart" uri="{C3380CC4-5D6E-409C-BE32-E72D297353CC}">
                <c16:uniqueId val="{00000011-4B9D-4642-B5AA-A828ABB7148C}"/>
              </c:ext>
            </c:extLst>
          </c:dPt>
          <c:dPt>
            <c:idx val="9"/>
            <c:bubble3D val="0"/>
            <c:spPr>
              <a:solidFill>
                <a:srgbClr val="BE95FF"/>
              </a:solidFill>
              <a:ln w="19050">
                <a:noFill/>
              </a:ln>
              <a:effectLst/>
            </c:spPr>
            <c:extLst>
              <c:ext xmlns:c16="http://schemas.microsoft.com/office/drawing/2014/chart" uri="{C3380CC4-5D6E-409C-BE32-E72D297353CC}">
                <c16:uniqueId val="{00000013-4B9D-4642-B5AA-A828ABB7148C}"/>
              </c:ext>
            </c:extLst>
          </c:dPt>
          <c:dPt>
            <c:idx val="10"/>
            <c:bubble3D val="0"/>
            <c:spPr>
              <a:solidFill>
                <a:srgbClr val="D4BBFF"/>
              </a:solidFill>
              <a:ln w="19050">
                <a:noFill/>
              </a:ln>
              <a:effectLst/>
            </c:spPr>
            <c:extLst>
              <c:ext xmlns:c16="http://schemas.microsoft.com/office/drawing/2014/chart" uri="{C3380CC4-5D6E-409C-BE32-E72D297353CC}">
                <c16:uniqueId val="{00000015-4B9D-4642-B5AA-A828ABB7148C}"/>
              </c:ext>
            </c:extLst>
          </c:dPt>
          <c:dPt>
            <c:idx val="11"/>
            <c:bubble3D val="0"/>
            <c:spPr>
              <a:solidFill>
                <a:srgbClr val="E8DAFF"/>
              </a:solidFill>
              <a:ln w="19050">
                <a:noFill/>
              </a:ln>
              <a:effectLst/>
            </c:spPr>
            <c:extLst>
              <c:ext xmlns:c16="http://schemas.microsoft.com/office/drawing/2014/chart" uri="{C3380CC4-5D6E-409C-BE32-E72D297353CC}">
                <c16:uniqueId val="{00000017-4B9D-4642-B5AA-A828ABB7148C}"/>
              </c:ext>
            </c:extLst>
          </c:dPt>
          <c:dPt>
            <c:idx val="12"/>
            <c:bubble3D val="0"/>
            <c:spPr>
              <a:solidFill>
                <a:srgbClr val="FA4D56"/>
              </a:solidFill>
              <a:ln w="19050">
                <a:noFill/>
              </a:ln>
              <a:effectLst/>
            </c:spPr>
            <c:extLst>
              <c:ext xmlns:c16="http://schemas.microsoft.com/office/drawing/2014/chart" uri="{C3380CC4-5D6E-409C-BE32-E72D297353CC}">
                <c16:uniqueId val="{00000019-4B9D-4642-B5AA-A828ABB7148C}"/>
              </c:ext>
            </c:extLst>
          </c:dPt>
          <c:dPt>
            <c:idx val="13"/>
            <c:bubble3D val="0"/>
            <c:spPr>
              <a:solidFill>
                <a:srgbClr val="FF8389"/>
              </a:solidFill>
              <a:ln w="19050">
                <a:noFill/>
              </a:ln>
              <a:effectLst/>
            </c:spPr>
            <c:extLst>
              <c:ext xmlns:c16="http://schemas.microsoft.com/office/drawing/2014/chart" uri="{C3380CC4-5D6E-409C-BE32-E72D297353CC}">
                <c16:uniqueId val="{0000001B-4B9D-4642-B5AA-A828ABB7148C}"/>
              </c:ext>
            </c:extLst>
          </c:dPt>
          <c:dPt>
            <c:idx val="14"/>
            <c:bubble3D val="0"/>
            <c:spPr>
              <a:solidFill>
                <a:srgbClr val="FFB3B8"/>
              </a:solidFill>
              <a:ln w="19050">
                <a:noFill/>
              </a:ln>
              <a:effectLst/>
            </c:spPr>
            <c:extLst>
              <c:ext xmlns:c16="http://schemas.microsoft.com/office/drawing/2014/chart" uri="{C3380CC4-5D6E-409C-BE32-E72D297353CC}">
                <c16:uniqueId val="{0000001D-4B9D-4642-B5AA-A828ABB7148C}"/>
              </c:ext>
            </c:extLst>
          </c:dPt>
          <c:dPt>
            <c:idx val="15"/>
            <c:bubble3D val="0"/>
            <c:spPr>
              <a:solidFill>
                <a:srgbClr val="FFD7D9"/>
              </a:solidFill>
              <a:ln w="19050">
                <a:noFill/>
              </a:ln>
              <a:effectLst/>
            </c:spPr>
            <c:extLst>
              <c:ext xmlns:c16="http://schemas.microsoft.com/office/drawing/2014/chart" uri="{C3380CC4-5D6E-409C-BE32-E72D297353CC}">
                <c16:uniqueId val="{0000001F-4B9D-4642-B5AA-A828ABB7148C}"/>
              </c:ext>
            </c:extLst>
          </c:dPt>
          <c:dPt>
            <c:idx val="16"/>
            <c:bubble3D val="0"/>
            <c:spPr>
              <a:solidFill>
                <a:srgbClr val="24A148"/>
              </a:solidFill>
              <a:ln w="19050">
                <a:noFill/>
              </a:ln>
              <a:effectLst/>
            </c:spPr>
            <c:extLst>
              <c:ext xmlns:c16="http://schemas.microsoft.com/office/drawing/2014/chart" uri="{C3380CC4-5D6E-409C-BE32-E72D297353CC}">
                <c16:uniqueId val="{00000021-4B9D-4642-B5AA-A828ABB7148C}"/>
              </c:ext>
            </c:extLst>
          </c:dPt>
          <c:dPt>
            <c:idx val="17"/>
            <c:bubble3D val="0"/>
            <c:spPr>
              <a:solidFill>
                <a:srgbClr val="42BE65"/>
              </a:solidFill>
              <a:ln w="19050">
                <a:noFill/>
              </a:ln>
              <a:effectLst/>
            </c:spPr>
            <c:extLst>
              <c:ext xmlns:c16="http://schemas.microsoft.com/office/drawing/2014/chart" uri="{C3380CC4-5D6E-409C-BE32-E72D297353CC}">
                <c16:uniqueId val="{00000023-4B9D-4642-B5AA-A828ABB7148C}"/>
              </c:ext>
            </c:extLst>
          </c:dPt>
          <c:cat>
            <c:strRef>
              <c:f>Sheet1!$A$2:$A$19</c:f>
              <c:strCache>
                <c:ptCount val="18"/>
                <c:pt idx="0">
                  <c:v>Banking and financial markets 11%</c:v>
                </c:pt>
                <c:pt idx="1">
                  <c:v>Utilities 9%</c:v>
                </c:pt>
                <c:pt idx="2">
                  <c:v>Retail and wholesale 8%</c:v>
                </c:pt>
                <c:pt idx="3">
                  <c:v>Electronics and software 8%</c:v>
                </c:pt>
                <c:pt idx="4">
                  <c:v>Government 8%</c:v>
                </c:pt>
                <c:pt idx="5">
                  <c:v>Chemicals and petroleum refining 7%</c:v>
                </c:pt>
                <c:pt idx="6">
                  <c:v>Fast-moving consumer goods 7%</c:v>
                </c:pt>
                <c:pt idx="7">
                  <c:v>Transportation 6%</c:v>
                </c:pt>
                <c:pt idx="8">
                  <c:v>Telecommunications carriers 6%</c:v>
                </c:pt>
                <c:pt idx="9">
                  <c:v>Insurance 6%</c:v>
                </c:pt>
                <c:pt idx="10">
                  <c:v>Other manufacturing 5%</c:v>
                </c:pt>
                <c:pt idx="11">
                  <c:v>Automotive manufacturing 5%</c:v>
                </c:pt>
                <c:pt idx="12">
                  <c:v>Mining 5%</c:v>
                </c:pt>
                <c:pt idx="13">
                  <c:v>Life sciences 4%</c:v>
                </c:pt>
                <c:pt idx="14">
                  <c:v>Healthcare providers 2%</c:v>
                </c:pt>
                <c:pt idx="15">
                  <c:v>Services 2%</c:v>
                </c:pt>
                <c:pt idx="16">
                  <c:v>Aerospace manufacturing 2%</c:v>
                </c:pt>
                <c:pt idx="17">
                  <c:v>Media and entertainment 1%</c:v>
                </c:pt>
              </c:strCache>
            </c:strRef>
          </c:cat>
          <c:val>
            <c:numRef>
              <c:f>Sheet1!$B$2:$B$19</c:f>
              <c:numCache>
                <c:formatCode>0%</c:formatCode>
                <c:ptCount val="18"/>
                <c:pt idx="0">
                  <c:v>0.10738255033557047</c:v>
                </c:pt>
                <c:pt idx="1">
                  <c:v>8.7248322147651006E-2</c:v>
                </c:pt>
                <c:pt idx="2">
                  <c:v>8.1879194630872482E-2</c:v>
                </c:pt>
                <c:pt idx="3">
                  <c:v>7.7852348993288592E-2</c:v>
                </c:pt>
                <c:pt idx="4">
                  <c:v>7.7852348993288592E-2</c:v>
                </c:pt>
                <c:pt idx="5">
                  <c:v>6.8456375838926178E-2</c:v>
                </c:pt>
                <c:pt idx="6">
                  <c:v>6.5771812080536909E-2</c:v>
                </c:pt>
                <c:pt idx="7">
                  <c:v>6.3087248322147654E-2</c:v>
                </c:pt>
                <c:pt idx="8">
                  <c:v>6.0402684563758392E-2</c:v>
                </c:pt>
                <c:pt idx="9">
                  <c:v>5.771812080536913E-2</c:v>
                </c:pt>
                <c:pt idx="10">
                  <c:v>5.1006711409395972E-2</c:v>
                </c:pt>
                <c:pt idx="11">
                  <c:v>4.9664429530201344E-2</c:v>
                </c:pt>
                <c:pt idx="12">
                  <c:v>4.5637583892617448E-2</c:v>
                </c:pt>
                <c:pt idx="13">
                  <c:v>3.7583892617449662E-2</c:v>
                </c:pt>
                <c:pt idx="14">
                  <c:v>2.0134228187919462E-2</c:v>
                </c:pt>
                <c:pt idx="15">
                  <c:v>1.8791946308724831E-2</c:v>
                </c:pt>
                <c:pt idx="16">
                  <c:v>1.74496644295302E-2</c:v>
                </c:pt>
                <c:pt idx="17">
                  <c:v>1.2080536912751677E-2</c:v>
                </c:pt>
              </c:numCache>
            </c:numRef>
          </c:val>
          <c:extLst>
            <c:ext xmlns:c16="http://schemas.microsoft.com/office/drawing/2014/chart" uri="{C3380CC4-5D6E-409C-BE32-E72D297353CC}">
              <c16:uniqueId val="{00000024-4B9D-4642-B5AA-A828ABB7148C}"/>
            </c:ext>
          </c:extLst>
        </c:ser>
        <c:dLbls>
          <c:showLegendKey val="0"/>
          <c:showVal val="0"/>
          <c:showCatName val="0"/>
          <c:showSerName val="0"/>
          <c:showPercent val="0"/>
          <c:showBubbleSize val="0"/>
          <c:showLeaderLines val="1"/>
        </c:dLbls>
        <c:firstSliceAng val="0"/>
        <c:holeSize val="88"/>
      </c:doughnutChart>
      <c:spPr>
        <a:noFill/>
        <a:ln>
          <a:noFill/>
        </a:ln>
        <a:effectLst/>
      </c:spPr>
    </c:plotArea>
    <c:legend>
      <c:legendPos val="b"/>
      <c:layout>
        <c:manualLayout>
          <c:xMode val="edge"/>
          <c:yMode val="edge"/>
          <c:x val="0"/>
          <c:y val="0.51020239597125749"/>
          <c:w val="1"/>
          <c:h val="0.4278582863096711"/>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021608949366768"/>
          <c:y val="3.1328320802004997E-2"/>
          <c:w val="0.58530948194582477"/>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C381-48E6-A3B5-A295FA2D60B0}"/>
              </c:ext>
            </c:extLst>
          </c:dPt>
          <c:dPt>
            <c:idx val="1"/>
            <c:invertIfNegative val="0"/>
            <c:bubble3D val="0"/>
            <c:spPr>
              <a:solidFill>
                <a:srgbClr val="1192E8"/>
              </a:solidFill>
              <a:ln>
                <a:noFill/>
              </a:ln>
              <a:effectLst/>
            </c:spPr>
            <c:extLst>
              <c:ext xmlns:c16="http://schemas.microsoft.com/office/drawing/2014/chart" uri="{C3380CC4-5D6E-409C-BE32-E72D297353CC}">
                <c16:uniqueId val="{00000003-C381-48E6-A3B5-A295FA2D60B0}"/>
              </c:ext>
            </c:extLst>
          </c:dPt>
          <c:dPt>
            <c:idx val="2"/>
            <c:invertIfNegative val="0"/>
            <c:bubble3D val="0"/>
            <c:spPr>
              <a:solidFill>
                <a:srgbClr val="0043CE"/>
              </a:solidFill>
              <a:ln>
                <a:noFill/>
              </a:ln>
              <a:effectLst/>
            </c:spPr>
            <c:extLst>
              <c:ext xmlns:c16="http://schemas.microsoft.com/office/drawing/2014/chart" uri="{C3380CC4-5D6E-409C-BE32-E72D297353CC}">
                <c16:uniqueId val="{00000005-C381-48E6-A3B5-A295FA2D60B0}"/>
              </c:ext>
            </c:extLst>
          </c:dPt>
          <c:dPt>
            <c:idx val="3"/>
            <c:invertIfNegative val="0"/>
            <c:bubble3D val="0"/>
            <c:spPr>
              <a:solidFill>
                <a:srgbClr val="0F62FE"/>
              </a:solidFill>
              <a:ln>
                <a:noFill/>
              </a:ln>
              <a:effectLst/>
            </c:spPr>
            <c:extLst>
              <c:ext xmlns:c16="http://schemas.microsoft.com/office/drawing/2014/chart" uri="{C3380CC4-5D6E-409C-BE32-E72D297353CC}">
                <c16:uniqueId val="{00000007-C381-48E6-A3B5-A295FA2D60B0}"/>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Not using</c:v>
                </c:pt>
                <c:pt idx="1">
                  <c:v>using</c:v>
                </c:pt>
              </c:strCache>
            </c:strRef>
          </c:cat>
          <c:val>
            <c:numRef>
              <c:f>Sheet1!$B$2:$B$3</c:f>
              <c:numCache>
                <c:formatCode>General</c:formatCode>
                <c:ptCount val="2"/>
                <c:pt idx="0">
                  <c:v>25</c:v>
                </c:pt>
                <c:pt idx="1">
                  <c:v>20</c:v>
                </c:pt>
              </c:numCache>
            </c:numRef>
          </c:val>
          <c:extLst>
            <c:ext xmlns:c16="http://schemas.microsoft.com/office/drawing/2014/chart" uri="{C3380CC4-5D6E-409C-BE32-E72D297353CC}">
              <c16:uniqueId val="{00000008-C381-48E6-A3B5-A295FA2D60B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scaling>
        <c:delete val="1"/>
        <c:axPos val="l"/>
        <c:numFmt formatCode="General"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079861376551233"/>
          <c:y val="3.1328320802004997E-2"/>
          <c:w val="0.65327064699436832"/>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D7A7-6549-9FB5-F4657C26A095}"/>
              </c:ext>
            </c:extLst>
          </c:dPt>
          <c:dPt>
            <c:idx val="1"/>
            <c:invertIfNegative val="0"/>
            <c:bubble3D val="0"/>
            <c:spPr>
              <a:solidFill>
                <a:srgbClr val="1192E8"/>
              </a:solidFill>
              <a:ln>
                <a:noFill/>
              </a:ln>
              <a:effectLst/>
            </c:spPr>
            <c:extLst>
              <c:ext xmlns:c16="http://schemas.microsoft.com/office/drawing/2014/chart" uri="{C3380CC4-5D6E-409C-BE32-E72D297353CC}">
                <c16:uniqueId val="{00000003-D7A7-6549-9FB5-F4657C26A095}"/>
              </c:ext>
            </c:extLst>
          </c:dPt>
          <c:dPt>
            <c:idx val="2"/>
            <c:invertIfNegative val="0"/>
            <c:bubble3D val="0"/>
            <c:spPr>
              <a:solidFill>
                <a:srgbClr val="0043CE"/>
              </a:solidFill>
              <a:ln>
                <a:noFill/>
              </a:ln>
              <a:effectLst/>
            </c:spPr>
            <c:extLst>
              <c:ext xmlns:c16="http://schemas.microsoft.com/office/drawing/2014/chart" uri="{C3380CC4-5D6E-409C-BE32-E72D297353CC}">
                <c16:uniqueId val="{00000005-D7A7-6549-9FB5-F4657C26A095}"/>
              </c:ext>
            </c:extLst>
          </c:dPt>
          <c:dPt>
            <c:idx val="3"/>
            <c:invertIfNegative val="0"/>
            <c:bubble3D val="0"/>
            <c:spPr>
              <a:solidFill>
                <a:srgbClr val="0F62FE"/>
              </a:solidFill>
              <a:ln>
                <a:noFill/>
              </a:ln>
              <a:effectLst/>
            </c:spPr>
            <c:extLst>
              <c:ext xmlns:c16="http://schemas.microsoft.com/office/drawing/2014/chart" uri="{C3380CC4-5D6E-409C-BE32-E72D297353CC}">
                <c16:uniqueId val="{00000007-D7A7-6549-9FB5-F4657C26A095}"/>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Not using</c:v>
                </c:pt>
                <c:pt idx="1">
                  <c:v>using</c:v>
                </c:pt>
              </c:strCache>
            </c:strRef>
          </c:cat>
          <c:val>
            <c:numRef>
              <c:f>Sheet1!$B$2:$B$3</c:f>
              <c:numCache>
                <c:formatCode>General</c:formatCode>
                <c:ptCount val="2"/>
                <c:pt idx="0">
                  <c:v>24</c:v>
                </c:pt>
                <c:pt idx="1">
                  <c:v>20</c:v>
                </c:pt>
              </c:numCache>
            </c:numRef>
          </c:val>
          <c:extLst>
            <c:ext xmlns:c16="http://schemas.microsoft.com/office/drawing/2014/chart" uri="{C3380CC4-5D6E-409C-BE32-E72D297353CC}">
              <c16:uniqueId val="{00000008-D7A7-6549-9FB5-F4657C26A095}"/>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30"/>
          <c:min val="0"/>
        </c:scaling>
        <c:delete val="1"/>
        <c:axPos val="l"/>
        <c:numFmt formatCode="General"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079861376551233"/>
          <c:y val="4.1283522726827351E-2"/>
          <c:w val="0.64032566317559825"/>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DAE1-4A45-8907-715DE763E5E1}"/>
              </c:ext>
            </c:extLst>
          </c:dPt>
          <c:dPt>
            <c:idx val="1"/>
            <c:invertIfNegative val="0"/>
            <c:bubble3D val="0"/>
            <c:spPr>
              <a:solidFill>
                <a:srgbClr val="1192E8"/>
              </a:solidFill>
              <a:ln>
                <a:noFill/>
              </a:ln>
              <a:effectLst/>
            </c:spPr>
            <c:extLst>
              <c:ext xmlns:c16="http://schemas.microsoft.com/office/drawing/2014/chart" uri="{C3380CC4-5D6E-409C-BE32-E72D297353CC}">
                <c16:uniqueId val="{00000003-DAE1-4A45-8907-715DE763E5E1}"/>
              </c:ext>
            </c:extLst>
          </c:dPt>
          <c:dPt>
            <c:idx val="2"/>
            <c:invertIfNegative val="0"/>
            <c:bubble3D val="0"/>
            <c:spPr>
              <a:solidFill>
                <a:srgbClr val="0043CE"/>
              </a:solidFill>
              <a:ln>
                <a:noFill/>
              </a:ln>
              <a:effectLst/>
            </c:spPr>
            <c:extLst>
              <c:ext xmlns:c16="http://schemas.microsoft.com/office/drawing/2014/chart" uri="{C3380CC4-5D6E-409C-BE32-E72D297353CC}">
                <c16:uniqueId val="{00000005-DAE1-4A45-8907-715DE763E5E1}"/>
              </c:ext>
            </c:extLst>
          </c:dPt>
          <c:dPt>
            <c:idx val="3"/>
            <c:invertIfNegative val="0"/>
            <c:bubble3D val="0"/>
            <c:spPr>
              <a:solidFill>
                <a:srgbClr val="0F62FE"/>
              </a:solidFill>
              <a:ln>
                <a:noFill/>
              </a:ln>
              <a:effectLst/>
            </c:spPr>
            <c:extLst>
              <c:ext xmlns:c16="http://schemas.microsoft.com/office/drawing/2014/chart" uri="{C3380CC4-5D6E-409C-BE32-E72D297353CC}">
                <c16:uniqueId val="{00000007-DAE1-4A45-8907-715DE763E5E1}"/>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Not using</c:v>
                </c:pt>
                <c:pt idx="1">
                  <c:v>using</c:v>
                </c:pt>
              </c:strCache>
            </c:strRef>
          </c:cat>
          <c:val>
            <c:numRef>
              <c:f>Sheet1!$B$2:$B$3</c:f>
              <c:numCache>
                <c:formatCode>General</c:formatCode>
                <c:ptCount val="2"/>
                <c:pt idx="0">
                  <c:v>25</c:v>
                </c:pt>
                <c:pt idx="1">
                  <c:v>20</c:v>
                </c:pt>
              </c:numCache>
            </c:numRef>
          </c:val>
          <c:extLst>
            <c:ext xmlns:c16="http://schemas.microsoft.com/office/drawing/2014/chart" uri="{C3380CC4-5D6E-409C-BE32-E72D297353CC}">
              <c16:uniqueId val="{00000008-DAE1-4A45-8907-715DE763E5E1}"/>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scaling>
        <c:delete val="1"/>
        <c:axPos val="l"/>
        <c:numFmt formatCode="General"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955684110914707"/>
          <c:y val="3.1328320802004997E-2"/>
          <c:w val="0.66559380970235871"/>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C381-48E6-A3B5-A295FA2D60B0}"/>
              </c:ext>
            </c:extLst>
          </c:dPt>
          <c:dPt>
            <c:idx val="1"/>
            <c:invertIfNegative val="0"/>
            <c:bubble3D val="0"/>
            <c:spPr>
              <a:solidFill>
                <a:srgbClr val="1192E8"/>
              </a:solidFill>
              <a:ln>
                <a:noFill/>
              </a:ln>
              <a:effectLst/>
            </c:spPr>
            <c:extLst>
              <c:ext xmlns:c16="http://schemas.microsoft.com/office/drawing/2014/chart" uri="{C3380CC4-5D6E-409C-BE32-E72D297353CC}">
                <c16:uniqueId val="{00000003-C381-48E6-A3B5-A295FA2D60B0}"/>
              </c:ext>
            </c:extLst>
          </c:dPt>
          <c:dPt>
            <c:idx val="2"/>
            <c:invertIfNegative val="0"/>
            <c:bubble3D val="0"/>
            <c:spPr>
              <a:solidFill>
                <a:srgbClr val="0043CE"/>
              </a:solidFill>
              <a:ln>
                <a:noFill/>
              </a:ln>
              <a:effectLst/>
            </c:spPr>
            <c:extLst>
              <c:ext xmlns:c16="http://schemas.microsoft.com/office/drawing/2014/chart" uri="{C3380CC4-5D6E-409C-BE32-E72D297353CC}">
                <c16:uniqueId val="{00000005-C381-48E6-A3B5-A295FA2D60B0}"/>
              </c:ext>
            </c:extLst>
          </c:dPt>
          <c:dPt>
            <c:idx val="3"/>
            <c:invertIfNegative val="0"/>
            <c:bubble3D val="0"/>
            <c:spPr>
              <a:solidFill>
                <a:srgbClr val="0F62FE"/>
              </a:solidFill>
              <a:ln>
                <a:noFill/>
              </a:ln>
              <a:effectLst/>
            </c:spPr>
            <c:extLst>
              <c:ext xmlns:c16="http://schemas.microsoft.com/office/drawing/2014/chart" uri="{C3380CC4-5D6E-409C-BE32-E72D297353CC}">
                <c16:uniqueId val="{00000007-C381-48E6-A3B5-A295FA2D60B0}"/>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General</c:formatCode>
                <c:ptCount val="2"/>
                <c:pt idx="0">
                  <c:v>38</c:v>
                </c:pt>
                <c:pt idx="1">
                  <c:v>30</c:v>
                </c:pt>
              </c:numCache>
            </c:numRef>
          </c:val>
          <c:extLst>
            <c:ext xmlns:c16="http://schemas.microsoft.com/office/drawing/2014/chart" uri="{C3380CC4-5D6E-409C-BE32-E72D297353CC}">
              <c16:uniqueId val="{00000008-C381-48E6-A3B5-A295FA2D60B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50"/>
        </c:scaling>
        <c:delete val="1"/>
        <c:axPos val="l"/>
        <c:numFmt formatCode="General"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280863828191688"/>
          <c:y val="3.1328320802004997E-2"/>
          <c:w val="0.59063115780740161"/>
          <c:h val="0.90183792815371799"/>
        </c:manualLayout>
      </c:layout>
      <c:barChart>
        <c:barDir val="col"/>
        <c:grouping val="clustered"/>
        <c:varyColors val="0"/>
        <c:ser>
          <c:idx val="0"/>
          <c:order val="0"/>
          <c:tx>
            <c:strRef>
              <c:f>Sheet1!$B$1</c:f>
              <c:strCache>
                <c:ptCount val="1"/>
                <c:pt idx="0">
                  <c:v>Column1</c:v>
                </c:pt>
              </c:strCache>
            </c:strRef>
          </c:tx>
          <c:spPr>
            <a:solidFill>
              <a:srgbClr val="1192E8"/>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8C11-4806-823B-1AC4CDB91961}"/>
              </c:ext>
            </c:extLst>
          </c:dPt>
          <c:dPt>
            <c:idx val="1"/>
            <c:invertIfNegative val="0"/>
            <c:bubble3D val="0"/>
            <c:spPr>
              <a:solidFill>
                <a:srgbClr val="1192E8"/>
              </a:solidFill>
              <a:ln>
                <a:noFill/>
              </a:ln>
              <a:effectLst/>
            </c:spPr>
            <c:extLst>
              <c:ext xmlns:c16="http://schemas.microsoft.com/office/drawing/2014/chart" uri="{C3380CC4-5D6E-409C-BE32-E72D297353CC}">
                <c16:uniqueId val="{00000003-8C11-4806-823B-1AC4CDB91961}"/>
              </c:ext>
            </c:extLst>
          </c:dPt>
          <c:dPt>
            <c:idx val="2"/>
            <c:invertIfNegative val="0"/>
            <c:bubble3D val="0"/>
            <c:spPr>
              <a:solidFill>
                <a:srgbClr val="1192E8"/>
              </a:solidFill>
              <a:ln>
                <a:noFill/>
              </a:ln>
              <a:effectLst/>
            </c:spPr>
            <c:extLst>
              <c:ext xmlns:c16="http://schemas.microsoft.com/office/drawing/2014/chart" uri="{C3380CC4-5D6E-409C-BE32-E72D297353CC}">
                <c16:uniqueId val="{00000005-8C11-4806-823B-1AC4CDB91961}"/>
              </c:ext>
            </c:extLst>
          </c:dPt>
          <c:dPt>
            <c:idx val="3"/>
            <c:invertIfNegative val="0"/>
            <c:bubble3D val="0"/>
            <c:spPr>
              <a:solidFill>
                <a:srgbClr val="1192E8"/>
              </a:solidFill>
              <a:ln>
                <a:noFill/>
              </a:ln>
              <a:effectLst/>
            </c:spPr>
            <c:extLst>
              <c:ext xmlns:c16="http://schemas.microsoft.com/office/drawing/2014/chart" uri="{C3380CC4-5D6E-409C-BE32-E72D297353CC}">
                <c16:uniqueId val="{00000007-8C11-4806-823B-1AC4CDB91961}"/>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NOT using</c:v>
                </c:pt>
                <c:pt idx="1">
                  <c:v>using</c:v>
                </c:pt>
              </c:strCache>
            </c:strRef>
          </c:cat>
          <c:val>
            <c:numRef>
              <c:f>Sheet1!$B$2:$B$3</c:f>
              <c:numCache>
                <c:formatCode>General</c:formatCode>
                <c:ptCount val="2"/>
                <c:pt idx="0">
                  <c:v>40</c:v>
                </c:pt>
                <c:pt idx="1">
                  <c:v>35</c:v>
                </c:pt>
              </c:numCache>
            </c:numRef>
          </c:val>
          <c:extLst>
            <c:ext xmlns:c16="http://schemas.microsoft.com/office/drawing/2014/chart" uri="{C3380CC4-5D6E-409C-BE32-E72D297353CC}">
              <c16:uniqueId val="{00000008-8C11-4806-823B-1AC4CDB91961}"/>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50"/>
        </c:scaling>
        <c:delete val="1"/>
        <c:axPos val="l"/>
        <c:numFmt formatCode="General"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695100886166997E-2"/>
          <c:y val="3.1328320802004997E-2"/>
          <c:w val="0.88951671219668982"/>
          <c:h val="0.90183792815371799"/>
        </c:manualLayout>
      </c:layout>
      <c:barChart>
        <c:barDir val="col"/>
        <c:grouping val="clustered"/>
        <c:varyColors val="0"/>
        <c:ser>
          <c:idx val="0"/>
          <c:order val="0"/>
          <c:tx>
            <c:strRef>
              <c:f>Sheet1!$B$1</c:f>
              <c:strCache>
                <c:ptCount val="1"/>
                <c:pt idx="0">
                  <c:v>Column1</c:v>
                </c:pt>
              </c:strCache>
            </c:strRef>
          </c:tx>
          <c:spPr>
            <a:solidFill>
              <a:srgbClr val="001D6C"/>
            </a:solidFill>
            <a:ln>
              <a:noFill/>
            </a:ln>
            <a:effectLst/>
          </c:spPr>
          <c:invertIfNegative val="0"/>
          <c:dPt>
            <c:idx val="0"/>
            <c:invertIfNegative val="0"/>
            <c:bubble3D val="0"/>
            <c:spPr>
              <a:solidFill>
                <a:srgbClr val="82CFFF"/>
              </a:solidFill>
              <a:ln>
                <a:noFill/>
              </a:ln>
              <a:effectLst/>
            </c:spPr>
            <c:extLst>
              <c:ext xmlns:c16="http://schemas.microsoft.com/office/drawing/2014/chart" uri="{C3380CC4-5D6E-409C-BE32-E72D297353CC}">
                <c16:uniqueId val="{00000001-C381-48E6-A3B5-A295FA2D60B0}"/>
              </c:ext>
            </c:extLst>
          </c:dPt>
          <c:dPt>
            <c:idx val="1"/>
            <c:invertIfNegative val="0"/>
            <c:bubble3D val="0"/>
            <c:spPr>
              <a:solidFill>
                <a:srgbClr val="1192E8"/>
              </a:solidFill>
              <a:ln>
                <a:noFill/>
              </a:ln>
              <a:effectLst/>
            </c:spPr>
            <c:extLst>
              <c:ext xmlns:c16="http://schemas.microsoft.com/office/drawing/2014/chart" uri="{C3380CC4-5D6E-409C-BE32-E72D297353CC}">
                <c16:uniqueId val="{00000003-C381-48E6-A3B5-A295FA2D60B0}"/>
              </c:ext>
            </c:extLst>
          </c:dPt>
          <c:dPt>
            <c:idx val="2"/>
            <c:invertIfNegative val="0"/>
            <c:bubble3D val="0"/>
            <c:spPr>
              <a:solidFill>
                <a:srgbClr val="0043CE"/>
              </a:solidFill>
              <a:ln>
                <a:noFill/>
              </a:ln>
              <a:effectLst/>
            </c:spPr>
            <c:extLst>
              <c:ext xmlns:c16="http://schemas.microsoft.com/office/drawing/2014/chart" uri="{C3380CC4-5D6E-409C-BE32-E72D297353CC}">
                <c16:uniqueId val="{00000005-C381-48E6-A3B5-A295FA2D60B0}"/>
              </c:ext>
            </c:extLst>
          </c:dPt>
          <c:dPt>
            <c:idx val="3"/>
            <c:invertIfNegative val="0"/>
            <c:bubble3D val="0"/>
            <c:spPr>
              <a:solidFill>
                <a:srgbClr val="0F62FE"/>
              </a:solidFill>
              <a:ln>
                <a:noFill/>
              </a:ln>
              <a:effectLst/>
            </c:spPr>
            <c:extLst>
              <c:ext xmlns:c16="http://schemas.microsoft.com/office/drawing/2014/chart" uri="{C3380CC4-5D6E-409C-BE32-E72D297353CC}">
                <c16:uniqueId val="{00000007-C381-48E6-A3B5-A295FA2D60B0}"/>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IBM Plex Sans" panose="020B0503050000000000" pitchFamily="34" charset="77"/>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Initiators</c:v>
                </c:pt>
                <c:pt idx="1">
                  <c:v>Mature adopters</c:v>
                </c:pt>
              </c:strCache>
            </c:strRef>
          </c:cat>
          <c:val>
            <c:numRef>
              <c:f>Sheet1!$B$2:$B$3</c:f>
              <c:numCache>
                <c:formatCode>0%</c:formatCode>
                <c:ptCount val="2"/>
                <c:pt idx="0">
                  <c:v>0.1</c:v>
                </c:pt>
                <c:pt idx="1">
                  <c:v>0.08</c:v>
                </c:pt>
              </c:numCache>
            </c:numRef>
          </c:val>
          <c:extLst>
            <c:ext xmlns:c16="http://schemas.microsoft.com/office/drawing/2014/chart" uri="{C3380CC4-5D6E-409C-BE32-E72D297353CC}">
              <c16:uniqueId val="{00000008-C381-48E6-A3B5-A295FA2D60B0}"/>
            </c:ext>
          </c:extLst>
        </c:ser>
        <c:dLbls>
          <c:showLegendKey val="0"/>
          <c:showVal val="0"/>
          <c:showCatName val="0"/>
          <c:showSerName val="0"/>
          <c:showPercent val="0"/>
          <c:showBubbleSize val="0"/>
        </c:dLbls>
        <c:gapWidth val="100"/>
        <c:axId val="591240008"/>
        <c:axId val="591239616"/>
      </c:barChart>
      <c:catAx>
        <c:axId val="591240008"/>
        <c:scaling>
          <c:orientation val="minMax"/>
        </c:scaling>
        <c:delete val="1"/>
        <c:axPos val="b"/>
        <c:numFmt formatCode="General" sourceLinked="1"/>
        <c:majorTickMark val="out"/>
        <c:minorTickMark val="none"/>
        <c:tickLblPos val="nextTo"/>
        <c:crossAx val="591239616"/>
        <c:crosses val="autoZero"/>
        <c:auto val="1"/>
        <c:lblAlgn val="ctr"/>
        <c:lblOffset val="100"/>
        <c:noMultiLvlLbl val="0"/>
      </c:catAx>
      <c:valAx>
        <c:axId val="591239616"/>
        <c:scaling>
          <c:orientation val="minMax"/>
          <c:max val="0.2"/>
        </c:scaling>
        <c:delete val="1"/>
        <c:axPos val="l"/>
        <c:numFmt formatCode="0%" sourceLinked="1"/>
        <c:majorTickMark val="out"/>
        <c:minorTickMark val="none"/>
        <c:tickLblPos val="nextTo"/>
        <c:crossAx val="591240008"/>
        <c:crosses val="autoZero"/>
        <c:crossBetween val="between"/>
      </c:valAx>
      <c:spPr>
        <a:noFill/>
        <a:ln w="25400">
          <a:noFill/>
        </a:ln>
        <a:effectLst/>
      </c:spPr>
    </c:plotArea>
    <c:plotVisOnly val="1"/>
    <c:dispBlanksAs val="gap"/>
    <c:showDLblsOverMax val="0"/>
  </c:chart>
  <c:spPr>
    <a:noFill/>
    <a:ln>
      <a:noFill/>
    </a:ln>
    <a:effectLst/>
  </c:spPr>
  <c:txPr>
    <a:bodyPr/>
    <a:lstStyle/>
    <a:p>
      <a:pPr>
        <a:defRPr sz="2000">
          <a:latin typeface="IBM Plex Sans" panose="020B0503050000000000" pitchFamily="34" charset="77"/>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withinLinearReversed" id="23">
  <a:schemeClr val="accent3"/>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withinLinearReversed" id="23">
  <a:schemeClr val="accent3"/>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IBM Plex Sans Ligh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Group Name / DOC ID / Month XX, 2022 / © 2022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463040" rtl="0" eaLnBrk="1" latinLnBrk="0" hangingPunct="1">
      <a:spcBef>
        <a:spcPts val="960"/>
      </a:spcBef>
      <a:defRPr sz="1600" b="0" i="0" kern="1200">
        <a:solidFill>
          <a:schemeClr val="bg1"/>
        </a:solidFill>
        <a:latin typeface="IBM Plex Sans Light" panose="020B0503050203000203" pitchFamily="34" charset="0"/>
        <a:ea typeface="+mn-ea"/>
        <a:cs typeface="+mn-cs"/>
      </a:defRPr>
    </a:lvl1pPr>
    <a:lvl2pPr marL="279400" indent="-271781" algn="l" defTabSz="1463040" rtl="0" eaLnBrk="1" latinLnBrk="0" hangingPunct="1">
      <a:spcBef>
        <a:spcPts val="960"/>
      </a:spcBef>
      <a:buFont typeface="IBM Plex Sans"/>
      <a:buChar char="–"/>
      <a:tabLst/>
      <a:defRPr sz="1600" b="0" i="0" kern="1200">
        <a:solidFill>
          <a:schemeClr val="bg1"/>
        </a:solidFill>
        <a:latin typeface="IBM Plex Sans Light" panose="020B0503050203000203" pitchFamily="34" charset="0"/>
        <a:ea typeface="+mn-ea"/>
        <a:cs typeface="+mn-cs"/>
      </a:defRPr>
    </a:lvl2pPr>
    <a:lvl3pPr marL="555955" indent="-277978" algn="l" defTabSz="1463040" rtl="0" eaLnBrk="1" latinLnBrk="0" hangingPunct="1">
      <a:spcBef>
        <a:spcPts val="960"/>
      </a:spcBef>
      <a:buFont typeface="IBM Plex Sans Light" panose="020B0604020202020204" pitchFamily="34" charset="0"/>
      <a:buChar char="•"/>
      <a:tabLst/>
      <a:defRPr sz="1600" b="0" i="0" kern="1200">
        <a:solidFill>
          <a:schemeClr val="bg1"/>
        </a:solidFill>
        <a:latin typeface="IBM Plex Sans Light" panose="020B0503050203000203" pitchFamily="34" charset="0"/>
        <a:ea typeface="+mn-ea"/>
        <a:cs typeface="+mn-cs"/>
      </a:defRPr>
    </a:lvl3pPr>
    <a:lvl4pPr marL="1009498" indent="-277978" algn="l" defTabSz="1463040" rtl="0" eaLnBrk="1" latinLnBrk="0" hangingPunct="1">
      <a:spcBef>
        <a:spcPts val="960"/>
      </a:spcBef>
      <a:buFont typeface="IBM Plex Sans Light"/>
      <a:buChar char="–"/>
      <a:tabLst/>
      <a:defRPr sz="1600" b="0" i="0" kern="1200">
        <a:solidFill>
          <a:schemeClr val="bg1"/>
        </a:solidFill>
        <a:latin typeface="IBM Plex Sans Light" panose="020B0503050203000203" pitchFamily="34" charset="0"/>
        <a:ea typeface="+mn-ea"/>
        <a:cs typeface="+mn-cs"/>
      </a:defRPr>
    </a:lvl4pPr>
    <a:lvl5pPr marL="279400" marR="0" indent="-271781" algn="l" defTabSz="1463040" rtl="0" eaLnBrk="1" fontAlgn="base" latinLnBrk="0" hangingPunct="1">
      <a:lnSpc>
        <a:spcPct val="100000"/>
      </a:lnSpc>
      <a:spcBef>
        <a:spcPts val="960"/>
      </a:spcBef>
      <a:spcAft>
        <a:spcPct val="0"/>
      </a:spcAft>
      <a:buClr>
        <a:srgbClr val="000000"/>
      </a:buClr>
      <a:buSzTx/>
      <a:buFont typeface="IBM Plex Sans Light" charset="-120"/>
      <a:buChar char="»"/>
      <a:tabLst/>
      <a:defRPr sz="1600" b="0" i="0" kern="1200">
        <a:solidFill>
          <a:schemeClr val="bg1"/>
        </a:solidFill>
        <a:latin typeface="IBM Plex Sans Light" panose="020B0503050203000203" pitchFamily="34" charset="0"/>
        <a:ea typeface="+mn-ea"/>
        <a:cs typeface="+mn-cs"/>
      </a:defRPr>
    </a:lvl5pPr>
    <a:lvl6pPr marL="3657600" algn="l" defTabSz="1463040" rtl="0" eaLnBrk="1" latinLnBrk="0" hangingPunct="1">
      <a:defRPr sz="1920" kern="1200">
        <a:solidFill>
          <a:schemeClr val="tx1"/>
        </a:solidFill>
        <a:latin typeface="+mn-lt"/>
        <a:ea typeface="+mn-ea"/>
        <a:cs typeface="+mn-cs"/>
      </a:defRPr>
    </a:lvl6pPr>
    <a:lvl7pPr marL="4389120" algn="l" defTabSz="1463040" rtl="0" eaLnBrk="1" latinLnBrk="0" hangingPunct="1">
      <a:defRPr sz="1920" kern="1200">
        <a:solidFill>
          <a:schemeClr val="tx1"/>
        </a:solidFill>
        <a:latin typeface="+mn-lt"/>
        <a:ea typeface="+mn-ea"/>
        <a:cs typeface="+mn-cs"/>
      </a:defRPr>
    </a:lvl7pPr>
    <a:lvl8pPr marL="5120640" algn="l" defTabSz="1463040" rtl="0" eaLnBrk="1" latinLnBrk="0" hangingPunct="1">
      <a:defRPr sz="1920" kern="1200">
        <a:solidFill>
          <a:schemeClr val="tx1"/>
        </a:solidFill>
        <a:latin typeface="+mn-lt"/>
        <a:ea typeface="+mn-ea"/>
        <a:cs typeface="+mn-cs"/>
      </a:defRPr>
    </a:lvl8pPr>
    <a:lvl9pPr marL="5852160" algn="l" defTabSz="146304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7938890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D949D-5A05-47DF-E267-A53D8383A2DA}"/>
            </a:ext>
          </a:extLst>
        </p:cNvPr>
        <p:cNvGrpSpPr/>
        <p:nvPr/>
      </p:nvGrpSpPr>
      <p:grpSpPr>
        <a:xfrm>
          <a:off x="0" y="0"/>
          <a:ext cx="0" cy="0"/>
          <a:chOff x="0" y="0"/>
          <a:chExt cx="0" cy="0"/>
        </a:xfrm>
      </p:grpSpPr>
      <p:sp>
        <p:nvSpPr>
          <p:cNvPr id="7" name="Rectangle 7">
            <a:extLst>
              <a:ext uri="{FF2B5EF4-FFF2-40B4-BE49-F238E27FC236}">
                <a16:creationId xmlns:a16="http://schemas.microsoft.com/office/drawing/2014/main" id="{6C0A9465-2F4D-8E3D-D82D-A9FE20335A15}"/>
              </a:ext>
            </a:extLst>
          </p:cNvPr>
          <p:cNvSpPr>
            <a:spLocks noGrp="1" noChangeArrowheads="1"/>
          </p:cNvSpPr>
          <p:nvPr>
            <p:ph type="sldNum" sz="quarter" idx="5"/>
          </p:nvPr>
        </p:nvSpPr>
        <p:spPr/>
        <p:txBody>
          <a:bodyPr/>
          <a:lstStyle/>
          <a:p>
            <a:fld id="{87AD4D9B-30E5-4D13-9C37-CEC8E632B947}" type="slidenum">
              <a:rPr lang="en-US"/>
              <a:t>10</a:t>
            </a:fld>
            <a:endParaRPr lang="en-US"/>
          </a:p>
        </p:txBody>
      </p:sp>
      <p:sp>
        <p:nvSpPr>
          <p:cNvPr id="28674" name="Rectangle 2">
            <a:extLst>
              <a:ext uri="{FF2B5EF4-FFF2-40B4-BE49-F238E27FC236}">
                <a16:creationId xmlns:a16="http://schemas.microsoft.com/office/drawing/2014/main" id="{B8D70902-F255-8574-D19A-8460931EC5BA}"/>
              </a:ext>
            </a:extLst>
          </p:cNvPr>
          <p:cNvSpPr>
            <a:spLocks noGrp="1" noRot="1" noChangeAspect="1" noChangeArrowheads="1" noTextEdit="1"/>
          </p:cNvSpPr>
          <p:nvPr>
            <p:ph type="sldImg"/>
          </p:nvPr>
        </p:nvSpPr>
        <p:spPr>
          <a:xfrm>
            <a:off x="381000" y="685800"/>
            <a:ext cx="6096000" cy="3429000"/>
          </a:xfrm>
        </p:spPr>
      </p:sp>
      <p:sp>
        <p:nvSpPr>
          <p:cNvPr id="28675" name="Rectangle 3">
            <a:extLst>
              <a:ext uri="{FF2B5EF4-FFF2-40B4-BE49-F238E27FC236}">
                <a16:creationId xmlns:a16="http://schemas.microsoft.com/office/drawing/2014/main" id="{2DD472E5-58F1-09DE-6DAD-C7E8857976F4}"/>
              </a:ext>
            </a:extLst>
          </p:cNvPr>
          <p:cNvSpPr>
            <a:spLocks noGrp="1" noChangeArrowheads="1"/>
          </p:cNvSpPr>
          <p:nvPr>
            <p:ph type="body" idx="1"/>
          </p:nvPr>
        </p:nvSpPr>
        <p:spPr/>
        <p:txBody>
          <a:bodyPr/>
          <a:lstStyle/>
          <a:p>
            <a:r>
              <a:rPr lang="en-US" sz="1800" b="0" i="0" u="none" strike="noStrike" dirty="0">
                <a:effectLst/>
                <a:latin typeface="Calibri" panose="020F0502020204030204" pitchFamily="34" charset="0"/>
              </a:rPr>
              <a:t>Q62001</a:t>
            </a:r>
            <a:r>
              <a:rPr lang="en-US" sz="1400" dirty="0"/>
              <a:t> </a:t>
            </a:r>
            <a:r>
              <a:rPr lang="en-US" sz="1800" b="0" i="0" u="none" strike="noStrike" dirty="0">
                <a:effectLst/>
                <a:latin typeface="Calibri" panose="020F0502020204030204" pitchFamily="34" charset="0"/>
              </a:rPr>
              <a:t>Which of the following generative AI use cases has your IT organization implemented? (Select all that apply.)</a:t>
            </a:r>
          </a:p>
          <a:p>
            <a:r>
              <a:rPr lang="en-US" sz="1800" b="0" i="0" u="none" strike="noStrike" dirty="0">
                <a:effectLst/>
                <a:latin typeface="Calibri" panose="020F0502020204030204" pitchFamily="34" charset="0"/>
              </a:rPr>
              <a:t>Q62003</a:t>
            </a:r>
            <a:r>
              <a:rPr lang="en-US" sz="1400" dirty="0"/>
              <a:t> </a:t>
            </a:r>
            <a:r>
              <a:rPr lang="en-US" sz="1800" b="0" i="0" u="none" strike="noStrike" dirty="0">
                <a:effectLst/>
                <a:latin typeface="Calibri" panose="020F0502020204030204" pitchFamily="34" charset="0"/>
              </a:rPr>
              <a:t>Select the top 5 generative AI use cases based on their combined business impact (increased revenue, reduced cost or reduced time to market) and technical feasibility.</a:t>
            </a:r>
            <a:r>
              <a:rPr lang="en-US" sz="1400" dirty="0"/>
              <a:t> </a:t>
            </a:r>
            <a:endParaRPr lang="en-SG" sz="1200" dirty="0"/>
          </a:p>
        </p:txBody>
      </p:sp>
    </p:spTree>
    <p:extLst>
      <p:ext uri="{BB962C8B-B14F-4D97-AF65-F5344CB8AC3E}">
        <p14:creationId xmlns:p14="http://schemas.microsoft.com/office/powerpoint/2010/main" val="3038306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Q62004</a:t>
            </a:r>
            <a:r>
              <a:rPr lang="en-US" sz="2000" dirty="0"/>
              <a:t> </a:t>
            </a:r>
            <a:r>
              <a:rPr lang="en-US" sz="1800" b="0" i="0" u="none" strike="noStrike" dirty="0">
                <a:effectLst/>
                <a:latin typeface="Calibri" panose="020F0502020204030204" pitchFamily="34" charset="0"/>
              </a:rPr>
              <a:t>Where has your organization invested in skills to support traditional and generative AI initiatives in IT?</a:t>
            </a:r>
            <a:r>
              <a:rPr lang="en-US" sz="2000" dirty="0"/>
              <a:t> </a:t>
            </a:r>
            <a:r>
              <a:rPr lang="en-US" sz="1600" b="0" i="0" u="none" strike="noStrike" dirty="0">
                <a:effectLst/>
                <a:latin typeface="Calibri" panose="020F0502020204030204" pitchFamily="34" charset="0"/>
              </a:rPr>
              <a:t>(Select all that apply.)</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945066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9B2F27-CBA3-E6BC-6702-395F1E3FC8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516F7F-DC14-DBFA-49CA-8B0D93956F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3F4EDC-87A1-3B98-CE1F-4653E5AF380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F31D35A-1299-54C4-0453-27A3887A5460}"/>
              </a:ext>
            </a:extLst>
          </p:cNvPr>
          <p:cNvSpPr>
            <a:spLocks noGrp="1"/>
          </p:cNvSpPr>
          <p:nvPr>
            <p:ph type="sldNum" sz="quarter" idx="5"/>
          </p:nvPr>
        </p:nvSpPr>
        <p:spPr/>
        <p:txBody>
          <a:bodyPr/>
          <a:lstStyle/>
          <a:p>
            <a:fld id="{6E2E38B8-B0B4-AD41-AC6E-B781F46A9FD3}" type="slidenum">
              <a:rPr lang="en-US" smtClean="0"/>
              <a:pPr/>
              <a:t>12</a:t>
            </a:fld>
            <a:endParaRPr lang="en-US" dirty="0"/>
          </a:p>
        </p:txBody>
      </p:sp>
      <p:sp>
        <p:nvSpPr>
          <p:cNvPr id="5" name="Footer Placeholder 4">
            <a:extLst>
              <a:ext uri="{FF2B5EF4-FFF2-40B4-BE49-F238E27FC236}">
                <a16:creationId xmlns:a16="http://schemas.microsoft.com/office/drawing/2014/main" id="{24BD0447-D993-628F-C5FB-0180BEDE9738}"/>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059741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effectLst/>
                <a:latin typeface="Calibri" panose="020F0502020204030204" pitchFamily="34" charset="0"/>
              </a:rPr>
              <a:t>Q62021</a:t>
            </a:r>
            <a:r>
              <a:rPr lang="en-US" dirty="0"/>
              <a:t> </a:t>
            </a:r>
            <a:r>
              <a:rPr lang="en-US" sz="1800" b="0" i="0" u="none" strike="noStrike" dirty="0">
                <a:effectLst/>
                <a:latin typeface="Calibri" panose="020F0502020204030204" pitchFamily="34" charset="0"/>
              </a:rPr>
              <a:t>For major releases to existing applications, what is your typical cycle time in weeks from concept to launch (in the marketplace, for commercial applications; or with internal end users, for internal-use applications)?  If you outsource software development then please provide the cycle times that you expect from your service providers.</a:t>
            </a:r>
            <a:r>
              <a:rPr lang="en-US"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13</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353917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Q62023</a:t>
            </a:r>
            <a:r>
              <a:rPr lang="en-US" sz="2000" dirty="0"/>
              <a:t> </a:t>
            </a:r>
            <a:r>
              <a:rPr lang="en-US" sz="1800" b="0" i="0" u="none" strike="noStrike" dirty="0">
                <a:effectLst/>
                <a:latin typeface="Calibri" panose="020F0502020204030204" pitchFamily="34" charset="0"/>
              </a:rPr>
              <a:t>What is the average time in minutes taken by your organization to repair and restore IT services after a high severity incident occurs?</a:t>
            </a:r>
            <a:r>
              <a:rPr lang="en-US" sz="2000"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080939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Q62027</a:t>
            </a:r>
            <a:r>
              <a:rPr lang="en-US" sz="2000" dirty="0"/>
              <a:t> </a:t>
            </a:r>
            <a:r>
              <a:rPr lang="en-US" sz="1800" b="0" i="0" u="none" strike="noStrike" dirty="0">
                <a:effectLst/>
                <a:latin typeface="Calibri" panose="020F0502020204030204" pitchFamily="34" charset="0"/>
              </a:rPr>
              <a:t>What percentage of changes to the IT production environment at your organization result in service impairment or outages?</a:t>
            </a:r>
            <a:r>
              <a:rPr lang="en-US" sz="2000"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15</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850828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16</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4344364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600" b="0" i="0" u="none" strike="noStrike" dirty="0">
                <a:solidFill>
                  <a:srgbClr val="000000"/>
                </a:solidFill>
                <a:effectLst/>
                <a:latin typeface="Aptos Narrow" panose="020B0004020202020204" pitchFamily="34" charset="0"/>
              </a:rPr>
              <a:t>Q40438: To what extent have you adopted AI in your IT organization processes?</a:t>
            </a:r>
            <a:r>
              <a:rPr lang="en-US" sz="1800" dirty="0"/>
              <a:t> </a:t>
            </a:r>
          </a:p>
        </p:txBody>
      </p:sp>
      <p:sp>
        <p:nvSpPr>
          <p:cNvPr id="4" name="Slide Number Placeholder 3"/>
          <p:cNvSpPr>
            <a:spLocks noGrp="1"/>
          </p:cNvSpPr>
          <p:nvPr>
            <p:ph type="sldNum" sz="quarter" idx="5"/>
          </p:nvPr>
        </p:nvSpPr>
        <p:spPr/>
        <p:txBody>
          <a:bodyPr/>
          <a:lstStyle/>
          <a:p>
            <a:fld id="{6E2E38B8-B0B4-AD41-AC6E-B781F46A9FD3}" type="slidenum">
              <a:rPr lang="en-US" smtClean="0"/>
              <a:pPr/>
              <a:t>17</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2409270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153579-9B51-597C-774C-87DB5D730C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BEFD19-F429-9802-9130-5341E12D63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11813B-D486-097F-3F65-5A6854A68240}"/>
              </a:ext>
            </a:extLst>
          </p:cNvPr>
          <p:cNvSpPr>
            <a:spLocks noGrp="1"/>
          </p:cNvSpPr>
          <p:nvPr>
            <p:ph type="body" idx="1"/>
          </p:nvPr>
        </p:nvSpPr>
        <p:spPr/>
        <p:txBody>
          <a:bodyPr/>
          <a:lstStyle/>
          <a:p>
            <a:r>
              <a:rPr lang="en-US" sz="1800" b="0" i="0" u="none" strike="noStrike" dirty="0">
                <a:effectLst/>
                <a:latin typeface="Calibri" panose="020F0502020204030204" pitchFamily="34" charset="0"/>
              </a:rPr>
              <a:t>Q62010</a:t>
            </a:r>
            <a:r>
              <a:rPr lang="en-US" dirty="0"/>
              <a:t> </a:t>
            </a:r>
            <a:r>
              <a:rPr lang="en-US" sz="1800" b="0" i="0" u="none" strike="noStrike" dirty="0">
                <a:effectLst/>
                <a:latin typeface="Calibri" panose="020F0502020204030204" pitchFamily="34" charset="0"/>
              </a:rPr>
              <a:t>In which processes related to developing and managing IT customer relationships have you implemented AI?</a:t>
            </a:r>
            <a:r>
              <a:rPr lang="en-US" dirty="0"/>
              <a:t> </a:t>
            </a:r>
          </a:p>
          <a:p>
            <a:r>
              <a:rPr lang="en-US" sz="1800" b="0" i="0" u="none" strike="noStrike" dirty="0">
                <a:effectLst/>
                <a:latin typeface="Calibri" panose="020F0502020204030204" pitchFamily="34" charset="0"/>
              </a:rPr>
              <a:t>Q62013</a:t>
            </a:r>
            <a:r>
              <a:rPr lang="en-US" dirty="0"/>
              <a:t> </a:t>
            </a:r>
            <a:r>
              <a:rPr lang="en-US" sz="1800" b="0" i="0" u="none" strike="noStrike" dirty="0">
                <a:effectLst/>
                <a:latin typeface="Calibri" panose="020F0502020204030204" pitchFamily="34" charset="0"/>
              </a:rPr>
              <a:t>In which processes related to managing enterprise information have you implemented AI?</a:t>
            </a:r>
            <a:r>
              <a:rPr lang="en-US" dirty="0"/>
              <a:t> </a:t>
            </a:r>
          </a:p>
          <a:p>
            <a:r>
              <a:rPr lang="en-US" sz="1800" b="0" i="0" u="none" strike="noStrike" dirty="0">
                <a:effectLst/>
                <a:latin typeface="Calibri" panose="020F0502020204030204" pitchFamily="34" charset="0"/>
              </a:rPr>
              <a:t>Q62020</a:t>
            </a:r>
            <a:r>
              <a:rPr lang="en-US" dirty="0"/>
              <a:t> </a:t>
            </a:r>
            <a:r>
              <a:rPr lang="en-US" sz="1800" b="0" i="0" u="none" strike="noStrike" dirty="0">
                <a:effectLst/>
                <a:latin typeface="Calibri" panose="020F0502020204030204" pitchFamily="34" charset="0"/>
              </a:rPr>
              <a:t>In which processes related to developing and managing IT services/solutions have you implemented AI?</a:t>
            </a:r>
            <a:r>
              <a:rPr lang="en-US" dirty="0"/>
              <a:t> </a:t>
            </a:r>
          </a:p>
          <a:p>
            <a:r>
              <a:rPr lang="en-US" sz="1800" b="0" i="0" u="none" strike="noStrike" dirty="0">
                <a:effectLst/>
                <a:latin typeface="Calibri" panose="020F0502020204030204" pitchFamily="34" charset="0"/>
              </a:rPr>
              <a:t>Q62030</a:t>
            </a:r>
            <a:r>
              <a:rPr lang="en-US" dirty="0"/>
              <a:t> </a:t>
            </a:r>
            <a:r>
              <a:rPr lang="en-US" sz="1800" b="0" i="0" u="none" strike="noStrike" dirty="0">
                <a:effectLst/>
                <a:latin typeface="Calibri" panose="020F0502020204030204" pitchFamily="34" charset="0"/>
              </a:rPr>
              <a:t>In which processes related to creating and managing IT support services/solutions have you implemented AI?</a:t>
            </a:r>
            <a:r>
              <a:rPr lang="en-US" dirty="0"/>
              <a:t> </a:t>
            </a:r>
          </a:p>
        </p:txBody>
      </p:sp>
      <p:sp>
        <p:nvSpPr>
          <p:cNvPr id="4" name="Slide Number Placeholder 3">
            <a:extLst>
              <a:ext uri="{FF2B5EF4-FFF2-40B4-BE49-F238E27FC236}">
                <a16:creationId xmlns:a16="http://schemas.microsoft.com/office/drawing/2014/main" id="{1B736893-6000-158C-F695-7FFD780EFD72}"/>
              </a:ext>
            </a:extLst>
          </p:cNvPr>
          <p:cNvSpPr>
            <a:spLocks noGrp="1"/>
          </p:cNvSpPr>
          <p:nvPr>
            <p:ph type="sldNum" sz="quarter" idx="5"/>
          </p:nvPr>
        </p:nvSpPr>
        <p:spPr/>
        <p:txBody>
          <a:bodyPr/>
          <a:lstStyle/>
          <a:p>
            <a:fld id="{6E2E38B8-B0B4-AD41-AC6E-B781F46A9FD3}" type="slidenum">
              <a:rPr lang="en-US" smtClean="0"/>
              <a:pPr/>
              <a:t>18</a:t>
            </a:fld>
            <a:endParaRPr lang="en-US" dirty="0"/>
          </a:p>
        </p:txBody>
      </p:sp>
      <p:sp>
        <p:nvSpPr>
          <p:cNvPr id="5" name="Footer Placeholder 4">
            <a:extLst>
              <a:ext uri="{FF2B5EF4-FFF2-40B4-BE49-F238E27FC236}">
                <a16:creationId xmlns:a16="http://schemas.microsoft.com/office/drawing/2014/main" id="{B8E24D2A-6CB6-823E-4E90-A5BFA42EB620}"/>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164535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83F07-AE69-CC37-0DFB-C8C67248B9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959E2A-5248-E561-24BF-11954699C0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4CEE19-0135-74B2-DAC9-F58C35B37E80}"/>
              </a:ext>
            </a:extLst>
          </p:cNvPr>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Q61988</a:t>
            </a:r>
            <a:r>
              <a:rPr lang="en-US" sz="2000" dirty="0"/>
              <a:t> </a:t>
            </a:r>
            <a:r>
              <a:rPr lang="en-US" sz="1800" b="0" i="0" u="none" strike="noStrike" dirty="0">
                <a:effectLst/>
                <a:latin typeface="Calibri" panose="020F0502020204030204" pitchFamily="34" charset="0"/>
              </a:rPr>
              <a:t>What is the total annual IT cost, excluding depreciation/amortization (i.e., based on cash flow) as a percentage of revenue? Include all costs associated with performing IT processes, regardless of where they are performed (this may involve making an educated guess about shadow IT costs, i.e., IT costs managed or incurred outside of the IT department.) For purposes of this survey, "IT" is limited to the IT required to support enterprise operations and excludes "resold IT." (For example, if your organization produces and sells software, the costs related to these products/services sold in the marketplace should not be included.)</a:t>
            </a:r>
            <a:r>
              <a:rPr lang="en-US" sz="2000" dirty="0"/>
              <a:t> </a:t>
            </a:r>
            <a:endParaRPr lang="en-US" sz="1800" dirty="0"/>
          </a:p>
        </p:txBody>
      </p:sp>
      <p:sp>
        <p:nvSpPr>
          <p:cNvPr id="4" name="Slide Number Placeholder 3">
            <a:extLst>
              <a:ext uri="{FF2B5EF4-FFF2-40B4-BE49-F238E27FC236}">
                <a16:creationId xmlns:a16="http://schemas.microsoft.com/office/drawing/2014/main" id="{867B9F3A-44F8-D65B-3BD9-283F42603E70}"/>
              </a:ext>
            </a:extLst>
          </p:cNvPr>
          <p:cNvSpPr>
            <a:spLocks noGrp="1"/>
          </p:cNvSpPr>
          <p:nvPr>
            <p:ph type="sldNum" sz="quarter" idx="5"/>
          </p:nvPr>
        </p:nvSpPr>
        <p:spPr/>
        <p:txBody>
          <a:bodyPr/>
          <a:lstStyle/>
          <a:p>
            <a:fld id="{6E2E38B8-B0B4-AD41-AC6E-B781F46A9FD3}" type="slidenum">
              <a:rPr lang="en-US" smtClean="0"/>
              <a:pPr/>
              <a:t>19</a:t>
            </a:fld>
            <a:endParaRPr lang="en-US" dirty="0"/>
          </a:p>
        </p:txBody>
      </p:sp>
      <p:sp>
        <p:nvSpPr>
          <p:cNvPr id="5" name="Footer Placeholder 4">
            <a:extLst>
              <a:ext uri="{FF2B5EF4-FFF2-40B4-BE49-F238E27FC236}">
                <a16:creationId xmlns:a16="http://schemas.microsoft.com/office/drawing/2014/main" id="{3621DB19-4C60-1EFA-ADA7-9FF651901843}"/>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218943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a:spcBef>
                <a:spcPts val="600"/>
              </a:spcBef>
            </a:pPr>
            <a:endParaRPr lang="en-US" dirty="0"/>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1524392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effectLst/>
                <a:latin typeface="Calibri" panose="020F0502020204030204" pitchFamily="34" charset="0"/>
              </a:rPr>
              <a:t>Q61990</a:t>
            </a:r>
            <a:r>
              <a:rPr lang="en-US" sz="2000" dirty="0"/>
              <a:t> </a:t>
            </a:r>
            <a:r>
              <a:rPr lang="en-US" sz="1800" b="0" i="0" u="none" strike="noStrike" dirty="0">
                <a:effectLst/>
                <a:latin typeface="Calibri" panose="020F0502020204030204" pitchFamily="34" charset="0"/>
              </a:rPr>
              <a:t>What percentage of your organization's total IT annual cost is dedicated to machine learning and artificial intelligence?</a:t>
            </a:r>
            <a:r>
              <a:rPr lang="en-US" sz="2000" dirty="0"/>
              <a:t> </a:t>
            </a:r>
          </a:p>
          <a:p>
            <a:r>
              <a:rPr lang="en-US" sz="2000" b="0" i="0" u="none" strike="noStrike" dirty="0">
                <a:effectLst/>
                <a:latin typeface="Calibri" panose="020F0502020204030204" pitchFamily="34" charset="0"/>
              </a:rPr>
              <a:t>Q</a:t>
            </a:r>
            <a:r>
              <a:rPr lang="en-US" sz="1800" b="0" i="0" u="none" strike="noStrike" dirty="0">
                <a:effectLst/>
                <a:latin typeface="Calibri" panose="020F0502020204030204" pitchFamily="34" charset="0"/>
              </a:rPr>
              <a:t>61991</a:t>
            </a:r>
            <a:r>
              <a:rPr lang="en-US" sz="2000" dirty="0"/>
              <a:t> </a:t>
            </a:r>
            <a:r>
              <a:rPr lang="en-US" sz="1800" b="0" i="0" u="none" strike="noStrike" dirty="0">
                <a:effectLst/>
                <a:latin typeface="Calibri" panose="020F0502020204030204" pitchFamily="34" charset="0"/>
              </a:rPr>
              <a:t>What percentage of your organization's machine learning and artificial intelligence annual costs is dedicated specifically to generative AI?</a:t>
            </a:r>
            <a:r>
              <a:rPr lang="en-US" sz="2000" dirty="0"/>
              <a:t> </a:t>
            </a:r>
            <a:endParaRPr lang="en-US" sz="1800" b="0" i="0" u="none" strike="noStrike" dirty="0">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12904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Q61986</a:t>
            </a:r>
            <a:r>
              <a:rPr lang="en-US" sz="2000" dirty="0"/>
              <a:t> </a:t>
            </a:r>
            <a:r>
              <a:rPr lang="en-US" sz="1800" b="0" i="0" u="none" strike="noStrike" dirty="0">
                <a:effectLst/>
                <a:latin typeface="Calibri" panose="020F0502020204030204" pitchFamily="34" charset="0"/>
              </a:rPr>
              <a:t>What average ROI did you achieve with your AI initiatives in IT from the start of the investments until now? [-1000% to +1000%]</a:t>
            </a:r>
            <a:r>
              <a:rPr lang="en-US" sz="2000" dirty="0"/>
              <a:t> </a:t>
            </a:r>
          </a:p>
          <a:p>
            <a:pPr marL="0" marR="0" lvl="0" indent="0" algn="l" defTabSz="1463040" rtl="0" eaLnBrk="1" fontAlgn="auto" latinLnBrk="0" hangingPunct="1">
              <a:lnSpc>
                <a:spcPct val="100000"/>
              </a:lnSpc>
              <a:spcBef>
                <a:spcPts val="960"/>
              </a:spcBef>
              <a:spcAft>
                <a:spcPts val="0"/>
              </a:spcAft>
              <a:buClrTx/>
              <a:buSzTx/>
              <a:buFontTx/>
              <a:buNone/>
              <a:tabLst/>
              <a:defRPr/>
            </a:pPr>
            <a:r>
              <a:rPr lang="en-US" sz="2000" b="0" i="0" u="none" strike="noStrike" dirty="0">
                <a:effectLst/>
                <a:latin typeface="Calibri" panose="020F0502020204030204" pitchFamily="34" charset="0"/>
              </a:rPr>
              <a:t>Q</a:t>
            </a:r>
            <a:r>
              <a:rPr lang="en-US" sz="1800" b="0" i="0" u="none" strike="noStrike" dirty="0">
                <a:effectLst/>
                <a:latin typeface="Calibri" panose="020F0502020204030204" pitchFamily="34" charset="0"/>
              </a:rPr>
              <a:t>61987</a:t>
            </a:r>
            <a:r>
              <a:rPr lang="en-US" sz="2000" dirty="0"/>
              <a:t> </a:t>
            </a:r>
            <a:r>
              <a:rPr lang="en-US" sz="1800" b="0" i="0" u="none" strike="noStrike" dirty="0">
                <a:effectLst/>
                <a:latin typeface="Calibri" panose="020F0502020204030204" pitchFamily="34" charset="0"/>
              </a:rPr>
              <a:t>What average ROI did you achieve specifically with your generative AI initiatives in IT from the start of the investments until now? [-1000% to +1000%]</a:t>
            </a:r>
            <a:r>
              <a:rPr lang="en-US" sz="2000" dirty="0"/>
              <a:t> </a:t>
            </a:r>
            <a:endParaRPr lang="en-ZA" sz="1800" u="none" strike="noStrike" dirty="0">
              <a:solidFill>
                <a:schemeClr val="tx1"/>
              </a:solidFill>
              <a:effectLs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592512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Q61995</a:t>
            </a:r>
            <a:r>
              <a:rPr lang="en-US" sz="2000" dirty="0"/>
              <a:t> </a:t>
            </a:r>
            <a:r>
              <a:rPr lang="en-US" sz="1800" b="0" i="0" u="none" strike="noStrike" dirty="0">
                <a:effectLst/>
                <a:latin typeface="Calibri" panose="020F0502020204030204" pitchFamily="34" charset="0"/>
              </a:rPr>
              <a:t>What is the total number of FTEs performing IT processes, regardless of where they report? In addition to employees within the IT department this includes employees within business units (outside of IT function), contractors, outsourced staff, and other such non-employees who perform IT work. It may be necessary to make educated estimates to determine these figures. (For purposes of this survey, "IT work" is limited to the IT required to support enterprise operations and excludes "resold IT." For example, if your organization produces and sells software, the FTEs related to these products/services sold in the marketplace should not be included.)</a:t>
            </a:r>
            <a:r>
              <a:rPr lang="en-US" sz="2000" dirty="0"/>
              <a:t> </a:t>
            </a:r>
          </a:p>
          <a:p>
            <a:pPr marL="0" marR="0" lvl="0" indent="0" algn="l" defTabSz="1463040" rtl="0" eaLnBrk="1" fontAlgn="auto" latinLnBrk="0" hangingPunct="1">
              <a:lnSpc>
                <a:spcPct val="100000"/>
              </a:lnSpc>
              <a:spcBef>
                <a:spcPts val="960"/>
              </a:spcBef>
              <a:spcAft>
                <a:spcPts val="0"/>
              </a:spcAft>
              <a:buClrTx/>
              <a:buSzTx/>
              <a:buFontTx/>
              <a:buNone/>
              <a:tabLst/>
              <a:defRPr/>
            </a:pPr>
            <a:endParaRPr lang="en-US" sz="1800" b="0" i="0" u="none" strike="noStrike" dirty="0">
              <a:effectLst/>
              <a:latin typeface="Calibri" panose="020F0502020204030204" pitchFamily="34" charset="0"/>
            </a:endParaRPr>
          </a:p>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Q61997</a:t>
            </a:r>
            <a:r>
              <a:rPr lang="en-US" sz="2000" dirty="0"/>
              <a:t> </a:t>
            </a:r>
            <a:r>
              <a:rPr lang="en-US" sz="1800" b="0" i="0" u="none" strike="noStrike" dirty="0">
                <a:effectLst/>
                <a:latin typeface="Calibri" panose="020F0502020204030204" pitchFamily="34" charset="0"/>
              </a:rPr>
              <a:t>What is the total annual number of end users serviced by your IT organization?</a:t>
            </a:r>
            <a:r>
              <a:rPr lang="en-US" sz="2000"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272567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effectLst/>
                <a:latin typeface="Calibri" panose="020F0502020204030204" pitchFamily="34" charset="0"/>
              </a:rPr>
              <a:t>Q62029</a:t>
            </a:r>
            <a:r>
              <a:rPr lang="en-US" dirty="0"/>
              <a:t> </a:t>
            </a:r>
            <a:r>
              <a:rPr lang="en-US" sz="1800" b="0" i="0" u="none" strike="noStrike" dirty="0">
                <a:effectLst/>
                <a:latin typeface="Calibri" panose="020F0502020204030204" pitchFamily="34" charset="0"/>
              </a:rPr>
              <a:t>What range of reduction, if any, in the number of IT helpdesk tickets involving human intervention has your organization experienced by implementing AI to create and manage IT support services/solutions? Please answer this question based on cumulative traditional and generative AI adoption.</a:t>
            </a:r>
            <a:r>
              <a:rPr lang="en-US"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23</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220481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209759-753F-02F1-17E4-4014A7B3A9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148698-4BA3-C3E5-0929-D7BEED0DF9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223325-6556-421A-B27D-5DE4745B578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BB41309-B065-8213-F233-801E90200BF1}"/>
              </a:ext>
            </a:extLst>
          </p:cNvPr>
          <p:cNvSpPr>
            <a:spLocks noGrp="1"/>
          </p:cNvSpPr>
          <p:nvPr>
            <p:ph type="sldNum" sz="quarter" idx="5"/>
          </p:nvPr>
        </p:nvSpPr>
        <p:spPr/>
        <p:txBody>
          <a:bodyPr/>
          <a:lstStyle/>
          <a:p>
            <a:fld id="{6E2E38B8-B0B4-AD41-AC6E-B781F46A9FD3}" type="slidenum">
              <a:rPr lang="en-US" smtClean="0"/>
              <a:pPr/>
              <a:t>24</a:t>
            </a:fld>
            <a:endParaRPr lang="en-US" dirty="0"/>
          </a:p>
        </p:txBody>
      </p:sp>
      <p:sp>
        <p:nvSpPr>
          <p:cNvPr id="5" name="Footer Placeholder 4">
            <a:extLst>
              <a:ext uri="{FF2B5EF4-FFF2-40B4-BE49-F238E27FC236}">
                <a16:creationId xmlns:a16="http://schemas.microsoft.com/office/drawing/2014/main" id="{E7CAD94E-5BDA-E15B-32F7-D929BC9B76ED}"/>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8613496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Q61993</a:t>
            </a:r>
            <a:r>
              <a:rPr lang="en-US" dirty="0"/>
              <a:t> </a:t>
            </a:r>
            <a:r>
              <a:rPr lang="en-US" sz="1800" b="0" i="0" u="none" strike="noStrike" dirty="0">
                <a:effectLst/>
                <a:latin typeface="Calibri" panose="020F0502020204030204" pitchFamily="34" charset="0"/>
              </a:rPr>
              <a:t>What percentage of all of your organization's applications are currently deployed on the cloud?</a:t>
            </a:r>
            <a:r>
              <a:rPr lang="en-US" dirty="0"/>
              <a:t> </a:t>
            </a:r>
            <a:endParaRPr lang="en-US" sz="1800"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25</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777210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Q62018</a:t>
            </a:r>
            <a:r>
              <a:rPr lang="en-US" dirty="0"/>
              <a:t> </a:t>
            </a:r>
            <a:r>
              <a:rPr lang="en-US" sz="1800" b="0" i="0" u="none" strike="noStrike" dirty="0">
                <a:effectLst/>
                <a:latin typeface="Calibri" panose="020F0502020204030204" pitchFamily="34" charset="0"/>
              </a:rPr>
              <a:t>How often does your organization deploy code to production?</a:t>
            </a:r>
            <a:r>
              <a:rPr lang="en-US" dirty="0"/>
              <a:t> </a:t>
            </a:r>
            <a:endParaRPr lang="en-SG"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26</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1577381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96C7BE-4645-322D-A8D6-5AAF5F265D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3A60CE-70FD-2957-91FD-4E79A933D6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7B057C-8116-7A95-69E1-47F4466DAFA9}"/>
              </a:ext>
            </a:extLst>
          </p:cNvPr>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Q61998</a:t>
            </a:r>
            <a:r>
              <a:rPr lang="en-US" sz="2000" dirty="0"/>
              <a:t> </a:t>
            </a:r>
            <a:r>
              <a:rPr lang="en-US" sz="1800" b="0" i="0" u="none" strike="noStrike" dirty="0">
                <a:effectLst/>
                <a:latin typeface="Calibri" panose="020F0502020204030204" pitchFamily="34" charset="0"/>
              </a:rPr>
              <a:t>How effectively does the IT organization facilitate the achievement of your organization's business objectives?</a:t>
            </a:r>
            <a:r>
              <a:rPr lang="en-US" sz="2000" dirty="0"/>
              <a:t> </a:t>
            </a:r>
            <a:endParaRPr lang="en-US" sz="1800" b="0" i="0" u="none" strike="noStrike"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919EB529-36B8-EAA2-5452-40D101D3F297}"/>
              </a:ext>
            </a:extLst>
          </p:cNvPr>
          <p:cNvSpPr>
            <a:spLocks noGrp="1"/>
          </p:cNvSpPr>
          <p:nvPr>
            <p:ph type="sldNum" sz="quarter" idx="5"/>
          </p:nvPr>
        </p:nvSpPr>
        <p:spPr/>
        <p:txBody>
          <a:bodyPr/>
          <a:lstStyle/>
          <a:p>
            <a:fld id="{6E2E38B8-B0B4-AD41-AC6E-B781F46A9FD3}" type="slidenum">
              <a:rPr lang="en-US" smtClean="0"/>
              <a:pPr/>
              <a:t>27</a:t>
            </a:fld>
            <a:endParaRPr lang="en-US" dirty="0"/>
          </a:p>
        </p:txBody>
      </p:sp>
      <p:sp>
        <p:nvSpPr>
          <p:cNvPr id="5" name="Footer Placeholder 4">
            <a:extLst>
              <a:ext uri="{FF2B5EF4-FFF2-40B4-BE49-F238E27FC236}">
                <a16:creationId xmlns:a16="http://schemas.microsoft.com/office/drawing/2014/main" id="{7C02D1E8-F88C-39AF-9843-A1DD225EF0B3}"/>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0290856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8A2E78-7373-1ACB-9845-0179544AC1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152329-8743-2172-E839-FC1BE9FA56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18D52D-7138-C0DF-2D6E-923337553C06}"/>
              </a:ext>
            </a:extLst>
          </p:cNvPr>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SG" dirty="0"/>
              <a:t>Q</a:t>
            </a:r>
            <a:r>
              <a:rPr lang="en-US" sz="1800" b="0" i="0" u="none" strike="noStrike" dirty="0">
                <a:effectLst/>
                <a:latin typeface="Calibri" panose="020F0502020204030204" pitchFamily="34" charset="0"/>
              </a:rPr>
              <a:t>62005</a:t>
            </a:r>
            <a:r>
              <a:rPr lang="en-US" dirty="0"/>
              <a:t> </a:t>
            </a:r>
            <a:r>
              <a:rPr lang="en-US" sz="1800" b="0" i="0" u="none" strike="noStrike" dirty="0">
                <a:effectLst/>
                <a:latin typeface="Calibri" panose="020F0502020204030204" pitchFamily="34" charset="0"/>
              </a:rPr>
              <a:t>To what extent has AI increased the effectiveness of the decision-making process within the IT organization?</a:t>
            </a:r>
            <a:r>
              <a:rPr lang="en-US" dirty="0"/>
              <a:t> </a:t>
            </a:r>
            <a:endParaRPr lang="en-SG" dirty="0"/>
          </a:p>
        </p:txBody>
      </p:sp>
      <p:sp>
        <p:nvSpPr>
          <p:cNvPr id="4" name="Slide Number Placeholder 3">
            <a:extLst>
              <a:ext uri="{FF2B5EF4-FFF2-40B4-BE49-F238E27FC236}">
                <a16:creationId xmlns:a16="http://schemas.microsoft.com/office/drawing/2014/main" id="{4B2E96DE-7A12-6935-D757-4DCA35EE9550}"/>
              </a:ext>
            </a:extLst>
          </p:cNvPr>
          <p:cNvSpPr>
            <a:spLocks noGrp="1"/>
          </p:cNvSpPr>
          <p:nvPr>
            <p:ph type="sldNum" sz="quarter" idx="5"/>
          </p:nvPr>
        </p:nvSpPr>
        <p:spPr/>
        <p:txBody>
          <a:bodyPr/>
          <a:lstStyle/>
          <a:p>
            <a:fld id="{6E2E38B8-B0B4-AD41-AC6E-B781F46A9FD3}" type="slidenum">
              <a:rPr lang="en-US" smtClean="0"/>
              <a:pPr/>
              <a:t>28</a:t>
            </a:fld>
            <a:endParaRPr lang="en-US" dirty="0"/>
          </a:p>
        </p:txBody>
      </p:sp>
      <p:sp>
        <p:nvSpPr>
          <p:cNvPr id="5" name="Footer Placeholder 4">
            <a:extLst>
              <a:ext uri="{FF2B5EF4-FFF2-40B4-BE49-F238E27FC236}">
                <a16:creationId xmlns:a16="http://schemas.microsoft.com/office/drawing/2014/main" id="{BDD677EB-B2EB-D9F8-0F20-70EEB647CC92}"/>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5751391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AEBBC6-14BC-99CD-83C6-5F91204CFB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B71BD3-8EC6-5C13-1BD3-C39A615B40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7E7825-3F97-01EE-1352-0D4292251CA7}"/>
              </a:ext>
            </a:extLst>
          </p:cNvPr>
          <p:cNvSpPr>
            <a:spLocks noGrp="1"/>
          </p:cNvSpPr>
          <p:nvPr>
            <p:ph type="body" idx="1"/>
          </p:nvPr>
        </p:nvSpPr>
        <p:spPr/>
        <p:txBody>
          <a:bodyPr/>
          <a:lstStyle/>
          <a:p>
            <a:r>
              <a:rPr lang="en-US" sz="1800" b="0" i="0" u="none" strike="noStrike" dirty="0">
                <a:effectLst/>
                <a:latin typeface="Calibri" panose="020F0502020204030204" pitchFamily="34" charset="0"/>
              </a:rPr>
              <a:t>Q62000</a:t>
            </a:r>
            <a:r>
              <a:rPr lang="en-US" sz="2000" dirty="0"/>
              <a:t> </a:t>
            </a:r>
            <a:r>
              <a:rPr lang="en-US" sz="1800" b="0" i="0" u="none" strike="noStrike" dirty="0">
                <a:effectLst/>
                <a:latin typeface="Calibri" panose="020F0502020204030204" pitchFamily="34" charset="0"/>
              </a:rPr>
              <a:t>How would you rate the impact of generative AI on innovation within your organization's IT organization?</a:t>
            </a:r>
            <a:r>
              <a:rPr lang="en-US" sz="2000" dirty="0"/>
              <a:t> </a:t>
            </a:r>
            <a:endParaRPr lang="en-US" sz="1800" b="0" i="0" u="none" strike="noStrike"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42F1DF46-F999-25E3-E70C-0FD89BF03945}"/>
              </a:ext>
            </a:extLst>
          </p:cNvPr>
          <p:cNvSpPr>
            <a:spLocks noGrp="1"/>
          </p:cNvSpPr>
          <p:nvPr>
            <p:ph type="sldNum" sz="quarter" idx="5"/>
          </p:nvPr>
        </p:nvSpPr>
        <p:spPr/>
        <p:txBody>
          <a:bodyPr/>
          <a:lstStyle/>
          <a:p>
            <a:fld id="{6E2E38B8-B0B4-AD41-AC6E-B781F46A9FD3}" type="slidenum">
              <a:rPr lang="en-US" smtClean="0"/>
              <a:pPr/>
              <a:t>29</a:t>
            </a:fld>
            <a:endParaRPr lang="en-US" dirty="0"/>
          </a:p>
        </p:txBody>
      </p:sp>
      <p:sp>
        <p:nvSpPr>
          <p:cNvPr id="5" name="Footer Placeholder 4">
            <a:extLst>
              <a:ext uri="{FF2B5EF4-FFF2-40B4-BE49-F238E27FC236}">
                <a16:creationId xmlns:a16="http://schemas.microsoft.com/office/drawing/2014/main" id="{50F2E25A-C53E-062A-41E0-5385E5EEB644}"/>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5196125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FA0C6-D0D3-4448-8031-EBECD212D2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23389D-DB4A-0EFD-2BE3-AAE6768327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DB2BB5-FBF9-7287-D403-42613E49A0D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9FB0CFD-ED26-C9E6-FB41-B172F855E345}"/>
              </a:ext>
            </a:extLst>
          </p:cNvPr>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a:extLst>
              <a:ext uri="{FF2B5EF4-FFF2-40B4-BE49-F238E27FC236}">
                <a16:creationId xmlns:a16="http://schemas.microsoft.com/office/drawing/2014/main" id="{611EE8CB-1A66-43FC-C2C4-A04FC704AE97}"/>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6270801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13D6F7-38C1-20AC-371E-AFCC8B653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31E709-4B6B-A766-F1F4-21AD4A48A1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7E38B6-E370-3753-DA34-31B25E901E50}"/>
              </a:ext>
            </a:extLst>
          </p:cNvPr>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Q61999</a:t>
            </a:r>
            <a:r>
              <a:rPr lang="en-US" sz="2000" dirty="0"/>
              <a:t> </a:t>
            </a:r>
            <a:r>
              <a:rPr lang="en-US" sz="1800" b="0" i="0" u="none" strike="noStrike" dirty="0">
                <a:effectLst/>
                <a:latin typeface="Calibri" panose="020F0502020204030204" pitchFamily="34" charset="0"/>
              </a:rPr>
              <a:t>To what extent are you applying Site Reliability Engineering (SRE) </a:t>
            </a:r>
            <a:r>
              <a:rPr lang="en-US" sz="1800" b="0" i="0" u="none" strike="noStrike" dirty="0" err="1">
                <a:effectLst/>
                <a:latin typeface="Calibri" panose="020F0502020204030204" pitchFamily="34" charset="0"/>
              </a:rPr>
              <a:t>priciples</a:t>
            </a:r>
            <a:r>
              <a:rPr lang="en-US" sz="1800" b="0" i="0" u="none" strike="noStrike" dirty="0">
                <a:effectLst/>
                <a:latin typeface="Calibri" panose="020F0502020204030204" pitchFamily="34" charset="0"/>
              </a:rPr>
              <a:t> within your IT organization? (SRE is the practice of applying software engineering principles to IT operations, applications and infrastructure processes to help organizations create highly reliable and scalable software systems.)</a:t>
            </a:r>
            <a:r>
              <a:rPr lang="en-US" sz="2000" dirty="0"/>
              <a:t> </a:t>
            </a:r>
            <a:endParaRPr lang="en-US" sz="1800" b="0" i="0" u="none" strike="noStrike"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CE2020BD-0AC6-1BD0-07E7-F351706F66BB}"/>
              </a:ext>
            </a:extLst>
          </p:cNvPr>
          <p:cNvSpPr>
            <a:spLocks noGrp="1"/>
          </p:cNvSpPr>
          <p:nvPr>
            <p:ph type="sldNum" sz="quarter" idx="5"/>
          </p:nvPr>
        </p:nvSpPr>
        <p:spPr/>
        <p:txBody>
          <a:bodyPr/>
          <a:lstStyle/>
          <a:p>
            <a:fld id="{6E2E38B8-B0B4-AD41-AC6E-B781F46A9FD3}" type="slidenum">
              <a:rPr lang="en-US" smtClean="0"/>
              <a:pPr/>
              <a:t>30</a:t>
            </a:fld>
            <a:endParaRPr lang="en-US" dirty="0"/>
          </a:p>
        </p:txBody>
      </p:sp>
      <p:sp>
        <p:nvSpPr>
          <p:cNvPr id="5" name="Footer Placeholder 4">
            <a:extLst>
              <a:ext uri="{FF2B5EF4-FFF2-40B4-BE49-F238E27FC236}">
                <a16:creationId xmlns:a16="http://schemas.microsoft.com/office/drawing/2014/main" id="{69719DD5-3FA1-207A-EDA9-CFEE39956D83}"/>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40669011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effectLst/>
                <a:latin typeface="Calibri" panose="020F0502020204030204" pitchFamily="34" charset="0"/>
              </a:rPr>
              <a:t>Q61992</a:t>
            </a:r>
            <a:r>
              <a:rPr lang="en-US" sz="2000" dirty="0"/>
              <a:t> </a:t>
            </a:r>
            <a:r>
              <a:rPr lang="en-US" sz="1800" b="0" i="0" u="none" strike="noStrike" dirty="0">
                <a:effectLst/>
                <a:latin typeface="Calibri" panose="020F0502020204030204" pitchFamily="34" charset="0"/>
              </a:rPr>
              <a:t>By what percentage do you expect the implementation of generative AI to change the data center costs of your organization ("+" implies an increase and "-" implies a decrease)?</a:t>
            </a:r>
            <a:r>
              <a:rPr lang="en-US" sz="2000" dirty="0"/>
              <a:t> </a:t>
            </a:r>
            <a:endParaRPr lang="en-US" sz="1800"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31</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4106958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62003</a:t>
            </a:r>
            <a:r>
              <a:rPr lang="en-US" dirty="0"/>
              <a:t> </a:t>
            </a:r>
            <a:r>
              <a:rPr lang="en-US" sz="1800" b="0" i="0" u="none" strike="noStrike" dirty="0">
                <a:effectLst/>
                <a:latin typeface="Calibri" panose="020F0502020204030204" pitchFamily="34" charset="0"/>
              </a:rPr>
              <a:t>Select the top 5 generative AI use cases based on their combined business impact (increased revenue, reduced cost or reduced time to market) and technical feasibility.</a:t>
            </a:r>
            <a:r>
              <a:rPr lang="en-US" dirty="0"/>
              <a:t> </a:t>
            </a:r>
            <a:endParaRPr lang="en-US" sz="1800" b="0" i="0" u="none" strike="noStrike" dirty="0">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32</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8930650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33</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7212189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34</a:t>
            </a:fld>
            <a:endParaRPr lang="en-US" dirty="0"/>
          </a:p>
        </p:txBody>
      </p:sp>
      <p:sp>
        <p:nvSpPr>
          <p:cNvPr id="5" name="Footer Placeholder 4"/>
          <p:cNvSpPr>
            <a:spLocks noGrp="1"/>
          </p:cNvSpPr>
          <p:nvPr>
            <p:ph type="ftr" sz="quarter" idx="4"/>
          </p:nvPr>
        </p:nvSpPr>
        <p:spPr/>
        <p:txBody>
          <a:bodyPr/>
          <a:lstStyle/>
          <a:p>
            <a:r>
              <a:rPr lang="en-US" dirty="0"/>
              <a:t>Group Name / DOC ID / Month XX, 2022 / © 2022 IBM Corporation</a:t>
            </a:r>
          </a:p>
        </p:txBody>
      </p:sp>
    </p:spTree>
    <p:extLst>
      <p:ext uri="{BB962C8B-B14F-4D97-AF65-F5344CB8AC3E}">
        <p14:creationId xmlns:p14="http://schemas.microsoft.com/office/powerpoint/2010/main" val="6770169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8C12B-9B95-1D31-12BF-C9830551C4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87D95B-EB04-DACA-874D-2B3C7EE131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795FA7-70FD-0577-E226-07160C0337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ABAD353-39E2-B52E-A9A1-F873B5740F4D}"/>
              </a:ext>
            </a:extLst>
          </p:cNvPr>
          <p:cNvSpPr>
            <a:spLocks noGrp="1"/>
          </p:cNvSpPr>
          <p:nvPr>
            <p:ph type="sldNum" sz="quarter" idx="5"/>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l" defTabSz="1097573" rtl="0" eaLnBrk="1" fontAlgn="auto" latinLnBrk="0" hangingPunct="1">
                <a:lnSpc>
                  <a:spcPct val="100000"/>
                </a:lnSpc>
                <a:spcBef>
                  <a:spcPts val="0"/>
                </a:spcBef>
                <a:spcAft>
                  <a:spcPts val="0"/>
                </a:spcAft>
                <a:buClrTx/>
                <a:buSzTx/>
                <a:buFontTx/>
                <a:buNone/>
                <a:tabLst/>
                <a:defRPr/>
              </a:pPr>
              <a:t>35</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a:extLst>
              <a:ext uri="{FF2B5EF4-FFF2-40B4-BE49-F238E27FC236}">
                <a16:creationId xmlns:a16="http://schemas.microsoft.com/office/drawing/2014/main" id="{1A4D7B9C-068D-98B1-16E8-5E6212265ACC}"/>
              </a:ext>
            </a:extLst>
          </p:cNvPr>
          <p:cNvSpPr>
            <a:spLocks noGrp="1"/>
          </p:cNvSpPr>
          <p:nvPr>
            <p:ph type="ftr" sz="quarter" idx="4"/>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rPr>
              <a:t>Group Name / DOC ID / Month XX, 2022 / © 2022 IBM Corporation</a:t>
            </a:r>
          </a:p>
        </p:txBody>
      </p:sp>
    </p:spTree>
    <p:extLst>
      <p:ext uri="{BB962C8B-B14F-4D97-AF65-F5344CB8AC3E}">
        <p14:creationId xmlns:p14="http://schemas.microsoft.com/office/powerpoint/2010/main" val="5214180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l" defTabSz="1097573" rtl="0" eaLnBrk="1" fontAlgn="auto" latinLnBrk="0" hangingPunct="1">
                <a:lnSpc>
                  <a:spcPct val="100000"/>
                </a:lnSpc>
                <a:spcBef>
                  <a:spcPts val="0"/>
                </a:spcBef>
                <a:spcAft>
                  <a:spcPts val="0"/>
                </a:spcAft>
                <a:buClrTx/>
                <a:buSzTx/>
                <a:buFontTx/>
                <a:buNone/>
                <a:tabLst/>
                <a:defRPr/>
              </a:pPr>
              <a:t>36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rPr>
              <a:t>Group Name / DOC ID / Month XX, 2022 / © 2022 IBM Corporation</a:t>
            </a:r>
          </a:p>
        </p:txBody>
      </p:sp>
    </p:spTree>
    <p:extLst>
      <p:ext uri="{BB962C8B-B14F-4D97-AF65-F5344CB8AC3E}">
        <p14:creationId xmlns:p14="http://schemas.microsoft.com/office/powerpoint/2010/main" val="26631554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l" defTabSz="1097573" rtl="0" eaLnBrk="1" fontAlgn="auto" latinLnBrk="0" hangingPunct="1">
                <a:lnSpc>
                  <a:spcPct val="100000"/>
                </a:lnSpc>
                <a:spcBef>
                  <a:spcPts val="0"/>
                </a:spcBef>
                <a:spcAft>
                  <a:spcPts val="0"/>
                </a:spcAft>
                <a:buClrTx/>
                <a:buSzTx/>
                <a:buFontTx/>
                <a:buNone/>
                <a:tabLst/>
                <a:defRPr/>
              </a:pPr>
              <a:t>37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
        <p:nvSpPr>
          <p:cNvPr id="5" name="Footer Placeholder 4"/>
          <p:cNvSpPr>
            <a:spLocks noGrp="1"/>
          </p:cNvSpPr>
          <p:nvPr>
            <p:ph type="ftr" sz="quarter" idx="4"/>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rPr>
              <a:t>Group Name / DOC ID / Month XX, 2022 / © 2022 IBM Corporation</a:t>
            </a:r>
          </a:p>
        </p:txBody>
      </p:sp>
    </p:spTree>
    <p:extLst>
      <p:ext uri="{BB962C8B-B14F-4D97-AF65-F5344CB8AC3E}">
        <p14:creationId xmlns:p14="http://schemas.microsoft.com/office/powerpoint/2010/main" val="3625448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effectLst/>
                <a:latin typeface="Calibri" panose="020F0502020204030204" pitchFamily="34" charset="0"/>
              </a:rPr>
              <a:t>Q40438 To what extent have you adopted AI in your IT organization processes? </a:t>
            </a:r>
          </a:p>
          <a:p>
            <a:pPr marL="285750" indent="-285750">
              <a:buFont typeface="Arial" panose="020B0604020202020204" pitchFamily="34" charset="0"/>
              <a:buChar char="•"/>
            </a:pPr>
            <a:r>
              <a:rPr lang="en-US" sz="1800" b="0" i="0" u="none" strike="noStrike" dirty="0">
                <a:effectLst/>
                <a:latin typeface="Calibri" panose="020F0502020204030204" pitchFamily="34" charset="0"/>
              </a:rPr>
              <a:t>AI initiators: selected options 4. Piloting or 5. Implementing</a:t>
            </a:r>
          </a:p>
          <a:p>
            <a:pPr marL="285750" indent="-285750">
              <a:buFont typeface="Arial" panose="020B0604020202020204" pitchFamily="34" charset="0"/>
              <a:buChar char="•"/>
            </a:pPr>
            <a:r>
              <a:rPr lang="en-US" sz="1800" b="0" i="0" u="none" strike="noStrike" dirty="0">
                <a:effectLst/>
                <a:latin typeface="Calibri" panose="020F0502020204030204" pitchFamily="34" charset="0"/>
              </a:rPr>
              <a:t>Mature AI adopters: selected options 6. Operating or 7. Optimizing</a:t>
            </a:r>
          </a:p>
          <a:p>
            <a:pPr marL="622300" lvl="1" indent="-3429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395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dirty="0"/>
              <a:t>Group Name / DOC ID / Month XX, 2022 / © 2022 IBM Corporation</a:t>
            </a:r>
          </a:p>
        </p:txBody>
      </p:sp>
    </p:spTree>
    <p:extLst>
      <p:ext uri="{BB962C8B-B14F-4D97-AF65-F5344CB8AC3E}">
        <p14:creationId xmlns:p14="http://schemas.microsoft.com/office/powerpoint/2010/main" val="3239565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endParaRPr lang="en-US" sz="1600"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69548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F1252-7BEB-A443-679C-05BB564302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924367-7B27-186B-686F-D78E9BA5D9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3B5C96-01C3-0B1D-8A72-EBF3C2EAC9A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AFB259D-8B2F-AA7E-66FE-33BF499AE82D}"/>
              </a:ext>
            </a:extLst>
          </p:cNvPr>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a:extLst>
              <a:ext uri="{FF2B5EF4-FFF2-40B4-BE49-F238E27FC236}">
                <a16:creationId xmlns:a16="http://schemas.microsoft.com/office/drawing/2014/main" id="{69FEA166-54E7-D344-6453-619E29AABD07}"/>
              </a:ext>
            </a:extLst>
          </p:cNvPr>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728508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8</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995304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463040" rtl="0" eaLnBrk="1" fontAlgn="auto" latinLnBrk="0" hangingPunct="1">
              <a:lnSpc>
                <a:spcPct val="100000"/>
              </a:lnSpc>
              <a:spcBef>
                <a:spcPts val="960"/>
              </a:spcBef>
              <a:spcAft>
                <a:spcPts val="0"/>
              </a:spcAft>
              <a:buClrTx/>
              <a:buSzTx/>
              <a:buFontTx/>
              <a:buNone/>
              <a:tabLst/>
              <a:defRPr/>
            </a:pPr>
            <a:r>
              <a:rPr lang="en-US" sz="1800" b="0" i="0" u="none" strike="noStrike" dirty="0">
                <a:effectLst/>
                <a:latin typeface="Calibri" panose="020F0502020204030204" pitchFamily="34" charset="0"/>
              </a:rPr>
              <a:t>Q62002</a:t>
            </a:r>
            <a:r>
              <a:rPr lang="en-US" sz="2400" dirty="0"/>
              <a:t> </a:t>
            </a:r>
            <a:r>
              <a:rPr lang="en-US" sz="1800" b="0" i="0" u="none" strike="noStrike" dirty="0">
                <a:effectLst/>
                <a:latin typeface="Calibri" panose="020F0502020204030204" pitchFamily="34" charset="0"/>
              </a:rPr>
              <a:t>Which of the following AI use cases has your IT organization implemented? (Select all that apply.)</a:t>
            </a:r>
            <a:r>
              <a:rPr lang="en-US" sz="2400" dirty="0"/>
              <a:t> </a:t>
            </a:r>
            <a:endParaRPr lang="en-US" sz="2000"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9</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6477238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1] hd_txt">
    <p:bg>
      <p:bgPr>
        <a:solidFill>
          <a:srgbClr val="E5F6FF"/>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6600" b="0" i="0">
                <a:solidFill>
                  <a:schemeClr val="tx1"/>
                </a:solidFill>
                <a:latin typeface="IBM Plex Sans ExtLt" panose="020B0303050203000203" pitchFamily="34" charset="0"/>
              </a:defRPr>
            </a:lvl1pPr>
          </a:lstStyle>
          <a:p>
            <a:r>
              <a:rPr lang="en-US"/>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1"/>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681CE72-CA90-9BA3-ECE1-08BD98823050}"/>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32033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6_4-6_Title and Content">
    <p:spTree>
      <p:nvGrpSpPr>
        <p:cNvPr id="1" name=""/>
        <p:cNvGrpSpPr/>
        <p:nvPr/>
      </p:nvGrpSpPr>
      <p:grpSpPr>
        <a:xfrm>
          <a:off x="0" y="0"/>
          <a:ext cx="0" cy="0"/>
          <a:chOff x="0" y="0"/>
          <a:chExt cx="0" cy="0"/>
        </a:xfrm>
      </p:grpSpPr>
      <p:sp>
        <p:nvSpPr>
          <p:cNvPr id="10" name="Content Placeholder 2"/>
          <p:cNvSpPr>
            <a:spLocks noGrp="1"/>
          </p:cNvSpPr>
          <p:nvPr>
            <p:ph idx="16"/>
          </p:nvPr>
        </p:nvSpPr>
        <p:spPr>
          <a:xfrm>
            <a:off x="36576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a:t>
            </a:r>
            <a:r>
              <a:rPr lang="en-US"/>
              <a:t>text styles</a:t>
            </a:r>
            <a:endParaRPr lang="en-US" dirty="0"/>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p>
        </p:txBody>
      </p:sp>
      <p:sp>
        <p:nvSpPr>
          <p:cNvPr id="6" name="Content Placeholder 2"/>
          <p:cNvSpPr>
            <a:spLocks noGrp="1"/>
          </p:cNvSpPr>
          <p:nvPr>
            <p:ph idx="10"/>
          </p:nvPr>
        </p:nvSpPr>
        <p:spPr>
          <a:xfrm>
            <a:off x="73152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7" name="Content Placeholder 2"/>
          <p:cNvSpPr>
            <a:spLocks noGrp="1"/>
          </p:cNvSpPr>
          <p:nvPr>
            <p:ph idx="13"/>
          </p:nvPr>
        </p:nvSpPr>
        <p:spPr>
          <a:xfrm>
            <a:off x="36576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8" name="Content Placeholder 2"/>
          <p:cNvSpPr>
            <a:spLocks noGrp="1"/>
          </p:cNvSpPr>
          <p:nvPr>
            <p:ph idx="14"/>
          </p:nvPr>
        </p:nvSpPr>
        <p:spPr>
          <a:xfrm>
            <a:off x="109728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3CC17E29-443D-334C-99E6-3DE3DAB3F7D9}"/>
              </a:ext>
            </a:extLst>
          </p:cNvPr>
          <p:cNvSpPr>
            <a:spLocks noGrp="1"/>
          </p:cNvSpPr>
          <p:nvPr>
            <p:ph type="body" sz="quarter" idx="19"/>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649679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1]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83B347D2-D190-7794-0805-C7BC464E9868}"/>
              </a:ext>
            </a:extLst>
          </p:cNvPr>
          <p:cNvSpPr>
            <a:spLocks noGrp="1"/>
          </p:cNvSpPr>
          <p:nvPr>
            <p:ph type="body" sz="quarter" idx="18" hasCustomPrompt="1"/>
          </p:nvPr>
        </p:nvSpPr>
        <p:spPr>
          <a:xfrm>
            <a:off x="457199" y="182880"/>
            <a:ext cx="3200393" cy="274320"/>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110767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1] 1/4 : 3/4">
    <p:spTree>
      <p:nvGrpSpPr>
        <p:cNvPr id="1" name=""/>
        <p:cNvGrpSpPr/>
        <p:nvPr/>
      </p:nvGrpSpPr>
      <p:grpSpPr>
        <a:xfrm>
          <a:off x="0" y="0"/>
          <a:ext cx="0" cy="0"/>
          <a:chOff x="0" y="0"/>
          <a:chExt cx="0" cy="0"/>
        </a:xfrm>
      </p:grpSpPr>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4C646A38-6A99-96E9-3048-36F367A1A9B4}"/>
              </a:ext>
            </a:extLst>
          </p:cNvPr>
          <p:cNvSpPr>
            <a:spLocks noGrp="1"/>
          </p:cNvSpPr>
          <p:nvPr>
            <p:ph type="body" sz="quarter" idx="16" hasCustomPrompt="1"/>
          </p:nvPr>
        </p:nvSpPr>
        <p:spPr>
          <a:xfrm>
            <a:off x="457200" y="182880"/>
            <a:ext cx="2971796"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214019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4]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543799"/>
            <a:ext cx="3200396" cy="2560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89E347B7-65C1-2C9E-AC18-57173972DDC4}"/>
              </a:ext>
            </a:extLst>
          </p:cNvPr>
          <p:cNvSpPr>
            <a:spLocks noGrp="1"/>
          </p:cNvSpPr>
          <p:nvPr>
            <p:ph type="body" sz="quarter" idx="18" hasCustomPrompt="1"/>
          </p:nvPr>
        </p:nvSpPr>
        <p:spPr>
          <a:xfrm>
            <a:off x="457199" y="182880"/>
            <a:ext cx="3200393"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81665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4" name="Rectangle 3"/>
          <p:cNvSpPr/>
          <p:nvPr userDrawn="1"/>
        </p:nvSpPr>
        <p:spPr>
          <a:xfrm flipH="1">
            <a:off x="0" y="0"/>
            <a:ext cx="36576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Arial Regular" charset="0"/>
            </a:endParaRPr>
          </a:p>
        </p:txBody>
      </p:sp>
      <p:sp>
        <p:nvSpPr>
          <p:cNvPr id="2" name="Title 1"/>
          <p:cNvSpPr>
            <a:spLocks noGrp="1"/>
          </p:cNvSpPr>
          <p:nvPr>
            <p:ph type="title"/>
          </p:nvPr>
        </p:nvSpPr>
        <p:spPr>
          <a:xfrm>
            <a:off x="457200" y="2057400"/>
            <a:ext cx="2971800" cy="3657600"/>
          </a:xfrm>
        </p:spPr>
        <p:txBody>
          <a:bodyPr>
            <a:noAutofit/>
          </a:bodyPr>
          <a:lstStyle>
            <a:lvl1pPr>
              <a:lnSpc>
                <a:spcPct val="100000"/>
              </a:lnSpc>
              <a:defRPr sz="2400" b="0" i="0">
                <a:solidFill>
                  <a:schemeClr val="accent2"/>
                </a:solidFill>
                <a:latin typeface="IBM Plex Sans Light" panose="020B0403050203000203" pitchFamily="34" charset="0"/>
              </a:defRPr>
            </a:lvl1pPr>
          </a:lstStyle>
          <a:p>
            <a:r>
              <a:rPr lang="en-US" dirty="0"/>
              <a:t>Click to edit Master title style</a:t>
            </a:r>
          </a:p>
        </p:txBody>
      </p:sp>
      <p:sp>
        <p:nvSpPr>
          <p:cNvPr id="5" name="Text Placeholder 4"/>
          <p:cNvSpPr>
            <a:spLocks noGrp="1"/>
          </p:cNvSpPr>
          <p:nvPr>
            <p:ph type="body" sz="quarter" idx="11"/>
          </p:nvPr>
        </p:nvSpPr>
        <p:spPr>
          <a:xfrm>
            <a:off x="457200" y="265176"/>
            <a:ext cx="2971800" cy="822960"/>
          </a:xfrm>
        </p:spPr>
        <p:txBody>
          <a:bodyPr tIns="0">
            <a:noAutofit/>
          </a:bodyPr>
          <a:lstStyle>
            <a:lvl1pPr>
              <a:defRPr sz="1600">
                <a:solidFill>
                  <a:schemeClr val="accent1"/>
                </a:solidFill>
              </a:defRPr>
            </a:lvl1pPr>
            <a:lvl2pPr>
              <a:defRPr sz="1600">
                <a:solidFill>
                  <a:schemeClr val="accent1"/>
                </a:solidFill>
              </a:defRPr>
            </a:lvl2pPr>
            <a:lvl3pPr>
              <a:defRPr sz="1600">
                <a:solidFill>
                  <a:schemeClr val="accent1"/>
                </a:solidFill>
              </a:defRPr>
            </a:lvl3pPr>
            <a:lvl4pPr>
              <a:defRPr sz="1600">
                <a:solidFill>
                  <a:schemeClr val="accent1"/>
                </a:solidFill>
              </a:defRPr>
            </a:lvl4pPr>
          </a:lstStyle>
          <a:p>
            <a:pPr lvl="0"/>
            <a:r>
              <a:rPr lang="en-US"/>
              <a:t>Edit Master text styles</a:t>
            </a:r>
          </a:p>
        </p:txBody>
      </p:sp>
      <p:sp>
        <p:nvSpPr>
          <p:cNvPr id="9" name="Content Placeholder 2"/>
          <p:cNvSpPr>
            <a:spLocks noGrp="1"/>
          </p:cNvSpPr>
          <p:nvPr>
            <p:ph idx="10"/>
          </p:nvPr>
        </p:nvSpPr>
        <p:spPr>
          <a:xfrm>
            <a:off x="7315200" y="2057400"/>
            <a:ext cx="3429000" cy="5257800"/>
          </a:xfr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2"/>
          </p:nvPr>
        </p:nvSpPr>
        <p:spPr>
          <a:xfrm>
            <a:off x="3886200" y="2057400"/>
            <a:ext cx="3200400" cy="5257800"/>
          </a:xfr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3"/>
          </p:nvPr>
        </p:nvSpPr>
        <p:spPr>
          <a:xfrm>
            <a:off x="10972800" y="2057400"/>
            <a:ext cx="3429000" cy="5257800"/>
          </a:xfr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3"/>
          <p:cNvSpPr>
            <a:spLocks noGrp="1"/>
          </p:cNvSpPr>
          <p:nvPr>
            <p:ph type="body" sz="quarter" idx="15" hasCustomPrompt="1"/>
          </p:nvPr>
        </p:nvSpPr>
        <p:spPr>
          <a:xfrm>
            <a:off x="457200" y="7315200"/>
            <a:ext cx="3017521" cy="484632"/>
          </a:xfrm>
        </p:spPr>
        <p:txBody>
          <a:bodyPr tIns="0" anchor="b"/>
          <a:lstStyle>
            <a:lvl1pPr>
              <a:defRPr sz="800" b="0">
                <a:solidFill>
                  <a:schemeClr val="tx1">
                    <a:alpha val="70000"/>
                  </a:schemeClr>
                </a:solidFill>
              </a:defRPr>
            </a:lvl1pPr>
            <a:lvl2pPr>
              <a:defRPr sz="900"/>
            </a:lvl2pPr>
            <a:lvl3pPr>
              <a:defRPr sz="900"/>
            </a:lvl3pPr>
            <a:lvl4pPr>
              <a:defRPr sz="900"/>
            </a:lvl4pPr>
            <a:lvl5pPr>
              <a:defRPr sz="900"/>
            </a:lvl5pPr>
          </a:lstStyle>
          <a:p>
            <a:pPr lvl="0"/>
            <a:r>
              <a:rPr lang="en-US" dirty="0"/>
              <a:t>Source: Edit source here</a:t>
            </a:r>
          </a:p>
        </p:txBody>
      </p:sp>
      <p:grpSp>
        <p:nvGrpSpPr>
          <p:cNvPr id="13" name="Group 12">
            <a:extLst>
              <a:ext uri="{FF2B5EF4-FFF2-40B4-BE49-F238E27FC236}">
                <a16:creationId xmlns:a16="http://schemas.microsoft.com/office/drawing/2014/main" id="{EBD36FEC-33A5-F140-8E3D-35A0004842FA}"/>
              </a:ext>
            </a:extLst>
          </p:cNvPr>
          <p:cNvGrpSpPr/>
          <p:nvPr userDrawn="1"/>
        </p:nvGrpSpPr>
        <p:grpSpPr>
          <a:xfrm>
            <a:off x="914400" y="7899655"/>
            <a:ext cx="2713350" cy="220571"/>
            <a:chOff x="914400" y="7899655"/>
            <a:chExt cx="2713350" cy="220571"/>
          </a:xfrm>
        </p:grpSpPr>
        <p:sp>
          <p:nvSpPr>
            <p:cNvPr id="15" name="Footer Placeholder 3">
              <a:extLst>
                <a:ext uri="{FF2B5EF4-FFF2-40B4-BE49-F238E27FC236}">
                  <a16:creationId xmlns:a16="http://schemas.microsoft.com/office/drawing/2014/main" id="{9BF8354B-8BE4-2A4D-A729-397CEBFDB55C}"/>
                </a:ext>
              </a:extLst>
            </p:cNvPr>
            <p:cNvSpPr txBox="1">
              <a:spLocks/>
            </p:cNvSpPr>
            <p:nvPr userDrawn="1"/>
          </p:nvSpPr>
          <p:spPr>
            <a:xfrm>
              <a:off x="914400" y="7900416"/>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9" b="0" i="0" baseline="0" dirty="0">
                  <a:solidFill>
                    <a:schemeClr val="tx1">
                      <a:alpha val="60000"/>
                    </a:schemeClr>
                  </a:solidFill>
                  <a:latin typeface="IBM Plex Sans" charset="0"/>
                  <a:ea typeface="IBM Plex Sans" charset="0"/>
                  <a:cs typeface="IBM Plex Sans" charset="0"/>
                </a:rPr>
                <a:t>IBM Institute for Business Value              </a:t>
              </a:r>
              <a:r>
                <a:rPr lang="en-US" sz="799" b="0" i="0" dirty="0">
                  <a:solidFill>
                    <a:schemeClr val="tx1">
                      <a:alpha val="60000"/>
                    </a:schemeClr>
                  </a:solidFill>
                  <a:latin typeface="IBM Plex Sans" charset="0"/>
                  <a:ea typeface="IBM Plex Sans" charset="0"/>
                  <a:cs typeface="IBM Plex Sans" charset="0"/>
                </a:rPr>
                <a:t> </a:t>
              </a:r>
            </a:p>
          </p:txBody>
        </p:sp>
        <p:sp>
          <p:nvSpPr>
            <p:cNvPr id="16" name="Date Placeholder 2">
              <a:extLst>
                <a:ext uri="{FF2B5EF4-FFF2-40B4-BE49-F238E27FC236}">
                  <a16:creationId xmlns:a16="http://schemas.microsoft.com/office/drawing/2014/main" id="{9C1F11FC-BE67-E14B-A2FF-C0C30355FCD0}"/>
                </a:ext>
              </a:extLst>
            </p:cNvPr>
            <p:cNvSpPr txBox="1">
              <a:spLocks/>
            </p:cNvSpPr>
            <p:nvPr userDrawn="1"/>
          </p:nvSpPr>
          <p:spPr>
            <a:xfrm>
              <a:off x="2256150" y="7899655"/>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endParaRPr lang="en-US" sz="799" b="0" i="0" dirty="0">
                <a:solidFill>
                  <a:schemeClr val="tx1">
                    <a:alpha val="60000"/>
                  </a:schemeClr>
                </a:solidFill>
                <a:latin typeface="IBM Plex Sans" charset="0"/>
                <a:ea typeface="IBM Plex Sans" charset="0"/>
                <a:cs typeface="IBM Plex Sans" charset="0"/>
              </a:endParaRPr>
            </a:p>
          </p:txBody>
        </p:sp>
      </p:grpSp>
      <p:sp>
        <p:nvSpPr>
          <p:cNvPr id="18" name="Slide Number Placeholder 2">
            <a:extLst>
              <a:ext uri="{FF2B5EF4-FFF2-40B4-BE49-F238E27FC236}">
                <a16:creationId xmlns:a16="http://schemas.microsoft.com/office/drawing/2014/main" id="{6AA067B5-BCD8-3F45-A947-3C0C97A55D4A}"/>
              </a:ext>
            </a:extLst>
          </p:cNvPr>
          <p:cNvSpPr txBox="1">
            <a:spLocks/>
          </p:cNvSpPr>
          <p:nvPr userDrawn="1"/>
        </p:nvSpPr>
        <p:spPr>
          <a:xfrm>
            <a:off x="454858" y="7893792"/>
            <a:ext cx="327879"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tx1"/>
                </a:solidFill>
                <a:latin typeface="IBM Plex Sans" charset="0"/>
                <a:ea typeface="IBM Plex Sans" charset="0"/>
                <a:cs typeface="IBM Plex Sans" charset="0"/>
              </a:rPr>
              <a:pPr algn="l"/>
              <a:t>‹#›</a:t>
            </a:fld>
            <a:endParaRPr lang="en-US" sz="800" b="0" i="0"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0998949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5] 1/4 : 3/4 tabl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22B57CD-3D8F-8DC8-84D5-7CD5BB0E17DF}"/>
              </a:ext>
            </a:extLst>
          </p:cNvPr>
          <p:cNvSpPr/>
          <p:nvPr userDrawn="1"/>
        </p:nvSpPr>
        <p:spPr>
          <a:xfrm flipH="1">
            <a:off x="0" y="0"/>
            <a:ext cx="36576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i="0" dirty="0">
              <a:latin typeface="Arial Regular" charset="0"/>
            </a:endParaRPr>
          </a:p>
        </p:txBody>
      </p:sp>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nchor="ctr"/>
          <a:lstStyle>
            <a:lvl1pPr algn="ctr">
              <a:defRPr sz="1200">
                <a:solidFill>
                  <a:srgbClr val="A8A8A8"/>
                </a:solidFill>
              </a:defRPr>
            </a:lvl1pPr>
          </a:lstStyle>
          <a:p>
            <a:endParaRPr lang="en-US" dirty="0"/>
          </a:p>
          <a:p>
            <a:endParaRPr lang="en-US" dirty="0"/>
          </a:p>
          <a:p>
            <a:endParaRPr lang="en-US" dirty="0"/>
          </a:p>
          <a:p>
            <a:r>
              <a:rPr lang="en-US" dirty="0"/>
              <a:t>Click icon to add a table.</a:t>
            </a:r>
            <a:br>
              <a:rPr lang="en-US" dirty="0"/>
            </a:br>
            <a:r>
              <a:rPr lang="en-US" dirty="0"/>
              <a:t>This will result in a Microsoft default table.</a:t>
            </a:r>
            <a:br>
              <a:rPr lang="en-US" dirty="0"/>
            </a:br>
            <a:r>
              <a:rPr lang="en-US" dirty="0"/>
              <a:t>Alternatively, you can choose a table from the Best Practices deck</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a:t>Click to edit Master title style</a:t>
            </a:r>
            <a:endParaRPr lang="en-US" dirty="0"/>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2" name="Text Placeholder 7">
            <a:extLst>
              <a:ext uri="{FF2B5EF4-FFF2-40B4-BE49-F238E27FC236}">
                <a16:creationId xmlns:a16="http://schemas.microsoft.com/office/drawing/2014/main" id="{F5446133-653F-2F9D-1942-37FE5C2AA320}"/>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8625652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3] 1/4 :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0" tIns="182880"/>
          <a:lstStyle>
            <a:lvl1pPr>
              <a:defRPr sz="16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0" tIns="182880" rIns="228600" bIns="228600"/>
          <a:lstStyle>
            <a:lvl1pPr>
              <a:defRPr sz="1600" b="0" i="0">
                <a:solidFill>
                  <a:schemeClr val="tx1"/>
                </a:solidFill>
                <a:latin typeface="IBM Plex Sans Light" panose="020B0403050203000203" pitchFamily="34" charset="0"/>
              </a:defRPr>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7" name="Text Placeholder 7">
            <a:extLst>
              <a:ext uri="{FF2B5EF4-FFF2-40B4-BE49-F238E27FC236}">
                <a16:creationId xmlns:a16="http://schemas.microsoft.com/office/drawing/2014/main" id="{A5A7A515-3713-F585-8C03-D105F6C98285}"/>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198638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150FC41-0E60-4743-9959-FB3E01904B7A}"/>
              </a:ext>
            </a:extLst>
          </p:cNvPr>
          <p:cNvSpPr>
            <a:spLocks noGrp="1"/>
          </p:cNvSpPr>
          <p:nvPr>
            <p:ph type="body" sz="quarter" idx="13"/>
          </p:nvPr>
        </p:nvSpPr>
        <p:spPr>
          <a:xfrm>
            <a:off x="457200" y="228600"/>
            <a:ext cx="2971796" cy="45720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1351213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2057401"/>
            <a:ext cx="6583680" cy="1143000"/>
          </a:xfrm>
        </p:spPr>
        <p:txBody>
          <a:bodyPr>
            <a:noAutofit/>
          </a:bodyPr>
          <a:lstStyle>
            <a:lvl1pPr>
              <a:defRPr sz="32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defRPr sz="24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CB2F8C39-CCA2-E246-8068-B7DB5A69089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BA214620-AAA2-BF47-9655-D94735F4D3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39260023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 IBV cover ">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7772400" y="2057400"/>
            <a:ext cx="6400800" cy="914400"/>
          </a:xfrm>
        </p:spPr>
        <p:txBody>
          <a:bodyPr/>
          <a:lstStyle>
            <a:lvl1pPr>
              <a:defRPr sz="4400">
                <a:solidFill>
                  <a:schemeClr val="tx1"/>
                </a:solidFill>
              </a:defRPr>
            </a:lvl1pPr>
          </a:lstStyle>
          <a:p>
            <a:r>
              <a:rPr lang="en-US" dirty="0"/>
              <a:t>Click to type report title</a:t>
            </a:r>
          </a:p>
        </p:txBody>
      </p:sp>
      <p:sp>
        <p:nvSpPr>
          <p:cNvPr id="7" name="Picture Placeholder"/>
          <p:cNvSpPr>
            <a:spLocks noGrp="1" noChangeAspect="1"/>
          </p:cNvSpPr>
          <p:nvPr>
            <p:ph type="pic" sz="quarter" idx="14" hasCustomPrompt="1"/>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8" name="Text Placeholder"/>
          <p:cNvSpPr>
            <a:spLocks noGrp="1"/>
          </p:cNvSpPr>
          <p:nvPr>
            <p:ph type="body" sz="quarter" idx="13" hasCustomPrompt="1"/>
          </p:nvPr>
        </p:nvSpPr>
        <p:spPr>
          <a:xfrm>
            <a:off x="7772400" y="2514600"/>
            <a:ext cx="6400800" cy="1524000"/>
          </a:xfrm>
        </p:spPr>
        <p:txBody>
          <a:bodyPr tIns="320040"/>
          <a:lstStyle>
            <a:lvl1pPr>
              <a:defRPr b="0" i="0">
                <a:solidFill>
                  <a:schemeClr val="tx1"/>
                </a:solidFill>
                <a:latin typeface="IBM Plex Sans"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secondary title</a:t>
            </a:r>
          </a:p>
        </p:txBody>
      </p:sp>
      <p:sp>
        <p:nvSpPr>
          <p:cNvPr id="3" name="TextBox 2">
            <a:extLst>
              <a:ext uri="{FF2B5EF4-FFF2-40B4-BE49-F238E27FC236}">
                <a16:creationId xmlns:a16="http://schemas.microsoft.com/office/drawing/2014/main" id="{49FD84D7-0727-CC41-46F5-C0B657565C23}"/>
              </a:ext>
            </a:extLst>
          </p:cNvPr>
          <p:cNvSpPr txBox="1"/>
          <p:nvPr userDrawn="1"/>
        </p:nvSpPr>
        <p:spPr>
          <a:xfrm>
            <a:off x="7772400" y="420624"/>
            <a:ext cx="30928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4" name="Picture 3">
            <a:extLst>
              <a:ext uri="{FF2B5EF4-FFF2-40B4-BE49-F238E27FC236}">
                <a16:creationId xmlns:a16="http://schemas.microsoft.com/office/drawing/2014/main" id="{83CDCBDE-3107-4303-9E28-1DC46888B34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72400" y="7498080"/>
            <a:ext cx="837851" cy="338328"/>
          </a:xfrm>
          <a:prstGeom prst="rect">
            <a:avLst/>
          </a:prstGeom>
        </p:spPr>
      </p:pic>
    </p:spTree>
    <p:extLst>
      <p:ext uri="{BB962C8B-B14F-4D97-AF65-F5344CB8AC3E}">
        <p14:creationId xmlns:p14="http://schemas.microsoft.com/office/powerpoint/2010/main" val="2004134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2] hd_txt_tx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E0E0E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b="0" i="0">
                <a:latin typeface="IBM Plex Sans ExtLt" panose="020B0303050203000203" pitchFamily="34" charset="0"/>
              </a:defRPr>
            </a:lvl1pPr>
          </a:lstStyle>
          <a:p>
            <a:r>
              <a:rPr lang="en-US" dirty="0"/>
              <a:t>Click to edit Master title style</a:t>
            </a:r>
          </a:p>
        </p:txBody>
      </p:sp>
      <p:sp>
        <p:nvSpPr>
          <p:cNvPr id="3" name="Content Placeholder 2"/>
          <p:cNvSpPr>
            <a:spLocks noGrp="1"/>
          </p:cNvSpPr>
          <p:nvPr>
            <p:ph idx="1"/>
          </p:nvPr>
        </p:nvSpPr>
        <p:spPr>
          <a:xfrm>
            <a:off x="7772400" y="2057400"/>
            <a:ext cx="6399647" cy="5486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5D0C2F78-4F22-8341-A520-D9ED5344CC8D}"/>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534BA28-1638-54D8-90F5-DB4C15D15E9E}"/>
              </a:ext>
            </a:extLst>
          </p:cNvPr>
          <p:cNvSpPr>
            <a:spLocks noGrp="1"/>
          </p:cNvSpPr>
          <p:nvPr>
            <p:ph type="body" sz="quarter" idx="13"/>
          </p:nvPr>
        </p:nvSpPr>
        <p:spPr>
          <a:xfrm>
            <a:off x="457200" y="4114800"/>
            <a:ext cx="6583678" cy="3200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77064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 IBM cover">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7D9F6AB-3550-C963-1A89-285914A781BA}"/>
              </a:ext>
            </a:extLst>
          </p:cNvPr>
          <p:cNvSpPr txBox="1"/>
          <p:nvPr userDrawn="1"/>
        </p:nvSpPr>
        <p:spPr>
          <a:xfrm>
            <a:off x="457200" y="7626096"/>
            <a:ext cx="35500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21" name="Picture 20">
            <a:extLst>
              <a:ext uri="{FF2B5EF4-FFF2-40B4-BE49-F238E27FC236}">
                <a16:creationId xmlns:a16="http://schemas.microsoft.com/office/drawing/2014/main" id="{B423F5C1-CB7D-172B-B046-4CA45D698E2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35000" y="7629145"/>
            <a:ext cx="837851" cy="338328"/>
          </a:xfrm>
          <a:prstGeom prst="rect">
            <a:avLst/>
          </a:prstGeom>
        </p:spPr>
      </p:pic>
      <p:sp>
        <p:nvSpPr>
          <p:cNvPr id="23" name="Title Placeholder">
            <a:extLst>
              <a:ext uri="{FF2B5EF4-FFF2-40B4-BE49-F238E27FC236}">
                <a16:creationId xmlns:a16="http://schemas.microsoft.com/office/drawing/2014/main" id="{3A393E1F-2B55-9FB9-04DD-E6FA0E2B61F0}"/>
              </a:ext>
            </a:extLst>
          </p:cNvPr>
          <p:cNvSpPr>
            <a:spLocks noGrp="1"/>
          </p:cNvSpPr>
          <p:nvPr>
            <p:ph type="title" hasCustomPrompt="1"/>
          </p:nvPr>
        </p:nvSpPr>
        <p:spPr>
          <a:xfrm>
            <a:off x="457200" y="457200"/>
            <a:ext cx="6629395" cy="2667000"/>
          </a:xfrm>
          <a:prstGeom prst="rect">
            <a:avLst/>
          </a:prstGeom>
        </p:spPr>
        <p:txBody>
          <a:bodyPr vert="horz" lIns="0" tIns="0" rIns="0" bIns="0" rtlCol="0" anchor="t">
            <a:noAutofit/>
          </a:bodyPr>
          <a:lstStyle/>
          <a:p>
            <a:r>
              <a:rPr lang="en-US" dirty="0"/>
              <a:t>Click to edit generic cover style, </a:t>
            </a:r>
            <a:r>
              <a:rPr lang="en-US" kern="0" dirty="0"/>
              <a:t>no </a:t>
            </a:r>
            <a:r>
              <a:rPr lang="en-US" kern="0"/>
              <a:t>image, 5-line </a:t>
            </a:r>
            <a:r>
              <a:rPr lang="en-US" kern="0" dirty="0"/>
              <a:t>maximum, sentence case</a:t>
            </a:r>
            <a:br>
              <a:rPr lang="en-US" dirty="0"/>
            </a:br>
            <a:r>
              <a:rPr lang="en-US" sz="3600" kern="0" dirty="0"/>
              <a:t>—</a:t>
            </a:r>
            <a:endParaRPr lang="en-US" dirty="0"/>
          </a:p>
        </p:txBody>
      </p:sp>
      <p:sp>
        <p:nvSpPr>
          <p:cNvPr id="24" name="Text Placeholder">
            <a:extLst>
              <a:ext uri="{FF2B5EF4-FFF2-40B4-BE49-F238E27FC236}">
                <a16:creationId xmlns:a16="http://schemas.microsoft.com/office/drawing/2014/main" id="{B7D608F2-8192-C941-4ED3-52A702E2837C}"/>
              </a:ext>
            </a:extLst>
          </p:cNvPr>
          <p:cNvSpPr>
            <a:spLocks noGrp="1"/>
          </p:cNvSpPr>
          <p:nvPr>
            <p:ph type="body" sz="quarter" idx="13" hasCustomPrompt="1"/>
          </p:nvPr>
        </p:nvSpPr>
        <p:spPr>
          <a:xfrm>
            <a:off x="457199" y="2209800"/>
            <a:ext cx="6629395" cy="1524000"/>
          </a:xfrm>
        </p:spPr>
        <p:txBody>
          <a:bodyPr tIns="137160"/>
          <a:lstStyle>
            <a:lvl1pPr>
              <a:defRPr b="0" i="0">
                <a:solidFill>
                  <a:schemeClr val="tx1"/>
                </a:solidFill>
                <a:latin typeface="IBM Plex Sans Light" panose="020B04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name and job title (next line)</a:t>
            </a:r>
          </a:p>
        </p:txBody>
      </p:sp>
    </p:spTree>
    <p:extLst>
      <p:ext uri="{BB962C8B-B14F-4D97-AF65-F5344CB8AC3E}">
        <p14:creationId xmlns:p14="http://schemas.microsoft.com/office/powerpoint/2010/main" val="11096765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 IBV sign-off ">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DB1A2D-BC5D-C683-9CC9-CF66F57B134E}"/>
              </a:ext>
            </a:extLst>
          </p:cNvPr>
          <p:cNvSpPr txBox="1"/>
          <p:nvPr userDrawn="1"/>
        </p:nvSpPr>
        <p:spPr>
          <a:xfrm>
            <a:off x="0" y="3886200"/>
            <a:ext cx="14630400" cy="1585049"/>
          </a:xfrm>
          <a:prstGeom prst="rect">
            <a:avLst/>
          </a:prstGeom>
          <a:noFill/>
        </p:spPr>
        <p:txBody>
          <a:bodyPr wrap="square" lIns="0" tIns="0" rIns="0" bIns="0" rtlCol="0">
            <a:spAutoFit/>
          </a:bodyPr>
          <a:lstStyle/>
          <a:p>
            <a:pPr algn="ctr">
              <a:spcBef>
                <a:spcPts val="1800"/>
              </a:spcBef>
            </a:pPr>
            <a:r>
              <a:rPr lang="en-US" sz="2400" dirty="0">
                <a:solidFill>
                  <a:schemeClr val="tx1"/>
                </a:solidFill>
                <a:latin typeface="+mn-lt"/>
                <a:ea typeface="IBM Plex Sans" charset="0"/>
                <a:cs typeface="IBM Plex Sans" charset="0"/>
              </a:rPr>
              <a:t>IBM </a:t>
            </a:r>
            <a:r>
              <a:rPr lang="en-US" sz="2400" dirty="0">
                <a:solidFill>
                  <a:schemeClr val="tx1"/>
                </a:solidFill>
                <a:latin typeface="IBM Plex Sans Medm" panose="020B0503050203000203" pitchFamily="34" charset="0"/>
                <a:ea typeface="IBM Plex Sans" charset="0"/>
                <a:cs typeface="IBM Plex Sans" charset="0"/>
              </a:rPr>
              <a:t>Institute for Business Value</a:t>
            </a:r>
          </a:p>
          <a:p>
            <a:pPr algn="ctr">
              <a:spcBef>
                <a:spcPts val="1800"/>
              </a:spcBef>
            </a:pPr>
            <a:r>
              <a:rPr lang="en-US" sz="3200" dirty="0">
                <a:solidFill>
                  <a:srgbClr val="FA4D56"/>
                </a:solidFill>
                <a:latin typeface="IBM Plex Sans Medm" panose="020B0503050203000203" pitchFamily="34" charset="0"/>
                <a:ea typeface="IBM Plex Sans" charset="0"/>
                <a:cs typeface="IBM Plex Sans" charset="0"/>
              </a:rPr>
              <a:t>Placeholder for future IBV </a:t>
            </a:r>
            <a:r>
              <a:rPr lang="en-US" sz="3200" dirty="0" err="1">
                <a:solidFill>
                  <a:srgbClr val="FA4D56"/>
                </a:solidFill>
                <a:latin typeface="IBM Plex Sans Medm" panose="020B0503050203000203" pitchFamily="34" charset="0"/>
                <a:ea typeface="IBM Plex Sans" charset="0"/>
                <a:cs typeface="IBM Plex Sans" charset="0"/>
              </a:rPr>
              <a:t>endslide</a:t>
            </a:r>
            <a:br>
              <a:rPr lang="en-US" sz="3200" dirty="0">
                <a:solidFill>
                  <a:srgbClr val="FA4D56"/>
                </a:solidFill>
                <a:latin typeface="IBM Plex Sans Medm" panose="020B0503050203000203" pitchFamily="34" charset="0"/>
                <a:ea typeface="IBM Plex Sans" charset="0"/>
                <a:cs typeface="IBM Plex Sans" charset="0"/>
              </a:rPr>
            </a:br>
            <a:r>
              <a:rPr lang="en-US" sz="3200" dirty="0">
                <a:solidFill>
                  <a:srgbClr val="FA4D56"/>
                </a:solidFill>
                <a:latin typeface="IBM Plex Sans Medm" panose="020B0503050203000203" pitchFamily="34" charset="0"/>
                <a:ea typeface="IBM Plex Sans" charset="0"/>
                <a:cs typeface="IBM Plex Sans" charset="0"/>
              </a:rPr>
              <a:t>awaiting additional content</a:t>
            </a:r>
          </a:p>
        </p:txBody>
      </p:sp>
    </p:spTree>
    <p:extLst>
      <p:ext uri="{BB962C8B-B14F-4D97-AF65-F5344CB8AC3E}">
        <p14:creationId xmlns:p14="http://schemas.microsoft.com/office/powerpoint/2010/main" val="39793544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39345027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 Copyright ">
    <p:bg>
      <p:bgPr>
        <a:solidFill>
          <a:srgbClr val="E0E0E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6" name="TextBox 5">
            <a:extLst>
              <a:ext uri="{FF2B5EF4-FFF2-40B4-BE49-F238E27FC236}">
                <a16:creationId xmlns:a16="http://schemas.microsoft.com/office/drawing/2014/main" id="{1BCF09A0-1D39-95E6-A6A5-F827D8937BC2}"/>
              </a:ext>
            </a:extLst>
          </p:cNvPr>
          <p:cNvSpPr txBox="1"/>
          <p:nvPr userDrawn="1"/>
        </p:nvSpPr>
        <p:spPr>
          <a:xfrm>
            <a:off x="9144000" y="4114800"/>
            <a:ext cx="5029200" cy="3042821"/>
          </a:xfrm>
          <a:prstGeom prst="rect">
            <a:avLst/>
          </a:prstGeom>
          <a:noFill/>
        </p:spPr>
        <p:txBody>
          <a:bodyPr wrap="square" lIns="0" tIns="0" rIns="0" bIns="0" rtlCol="0">
            <a:spAutoFit/>
          </a:bodyPr>
          <a:lstStyle/>
          <a:p>
            <a:pPr>
              <a:lnSpc>
                <a:spcPct val="110000"/>
              </a:lnSpc>
            </a:pPr>
            <a:r>
              <a:rPr lang="en-US" sz="900" dirty="0">
                <a:solidFill>
                  <a:srgbClr val="525252"/>
                </a:solidFill>
              </a:rPr>
              <a:t>© 2022 International Business Machines Corporation</a:t>
            </a:r>
          </a:p>
          <a:p>
            <a:pPr>
              <a:lnSpc>
                <a:spcPct val="110000"/>
              </a:lnSpc>
              <a:spcBef>
                <a:spcPts val="1200"/>
              </a:spcBef>
            </a:pPr>
            <a:r>
              <a:rPr lang="en-US" sz="900" dirty="0">
                <a:solidFill>
                  <a:srgbClr val="525252"/>
                </a:solidFill>
              </a:rPr>
              <a:t>IBM and the IBM logo are trademarks of IBM Corporation, registered in many jurisdictions worldwide. Other product and service names might be trademarks of IBM or other companies. </a:t>
            </a:r>
            <a:br>
              <a:rPr lang="en-US" sz="900" dirty="0">
                <a:solidFill>
                  <a:srgbClr val="525252"/>
                </a:solidFill>
              </a:rPr>
            </a:br>
            <a:r>
              <a:rPr lang="en-US" sz="900" dirty="0">
                <a:solidFill>
                  <a:srgbClr val="525252"/>
                </a:solidFill>
              </a:rPr>
              <a:t>A current list of IBM trademarks is available on  ibm.com/trademark.</a:t>
            </a:r>
          </a:p>
          <a:p>
            <a:pPr>
              <a:lnSpc>
                <a:spcPct val="110000"/>
              </a:lnSpc>
              <a:spcBef>
                <a:spcPts val="1200"/>
              </a:spcBef>
            </a:pPr>
            <a:r>
              <a:rPr lang="en-US" sz="900" dirty="0">
                <a:solidFill>
                  <a:srgbClr val="525252"/>
                </a:solidFill>
              </a:rPr>
              <a:t>This document is current as of the initial date of publication and may be changed by IBM at any time. Statements regarding IBM’s future direction and intent are subject to change or withdrawal without notice, and represent goals and objectives only. THIS DOCUMENT IS DISTRIBUTED “AS IS” WITHOUT ANY WARRANTY, EXPRESS OR IMPLIED. IN NO EVENT SHALL IBM BE LIABLE FOR ANY DAMAGE ARISING FROM THE USE OF THIS INFORMATION, INCLUDING BUT NOT LIMITED TO, LOSS OF DATA, BUSINESS INTERRUPTION, LOSS OF PROFIT OR LOSS OF OPPORTUNITY.</a:t>
            </a:r>
          </a:p>
          <a:p>
            <a:pPr>
              <a:lnSpc>
                <a:spcPct val="110000"/>
              </a:lnSpc>
              <a:spcBef>
                <a:spcPts val="1200"/>
              </a:spcBef>
            </a:pPr>
            <a:r>
              <a:rPr lang="en-US" sz="900" dirty="0">
                <a:solidFill>
                  <a:srgbClr val="525252"/>
                </a:solidFill>
                <a:effectLst/>
              </a:rPr>
              <a:t>Client examples are presented as illustrations of how those clients have used IBM products and </a:t>
            </a:r>
            <a:br>
              <a:rPr lang="en-US" sz="900" dirty="0">
                <a:solidFill>
                  <a:srgbClr val="525252"/>
                </a:solidFill>
                <a:effectLst/>
              </a:rPr>
            </a:br>
            <a:r>
              <a:rPr lang="en-US" sz="900" dirty="0">
                <a:solidFill>
                  <a:srgbClr val="525252"/>
                </a:solidFill>
                <a:effectLst/>
              </a:rPr>
              <a:t>the results they may have achieved. Actual performance, cost, savings or other results in other operating environments may vary. Not all offerings are available in every country in which IBM operates. It is the user’s responsibility to evaluate and verify the operation of any other products </a:t>
            </a:r>
            <a:br>
              <a:rPr lang="en-US" sz="900" dirty="0">
                <a:solidFill>
                  <a:srgbClr val="525252"/>
                </a:solidFill>
                <a:effectLst/>
              </a:rPr>
            </a:br>
            <a:r>
              <a:rPr lang="en-US" sz="900" dirty="0">
                <a:solidFill>
                  <a:srgbClr val="525252"/>
                </a:solidFill>
                <a:effectLst/>
              </a:rPr>
              <a:t>or programs with IBM products and programs.</a:t>
            </a:r>
            <a:r>
              <a:rPr lang="en-US" sz="900" dirty="0">
                <a:solidFill>
                  <a:srgbClr val="525252"/>
                </a:solidFill>
              </a:rPr>
              <a:t> </a:t>
            </a:r>
            <a:r>
              <a:rPr lang="en-US" sz="900" dirty="0">
                <a:solidFill>
                  <a:srgbClr val="525252"/>
                </a:solidFill>
                <a:effectLst/>
              </a:rPr>
              <a:t>The client is responsible for ensuring compliance with laws and regulations applicable to it. IBM does not provide legal advice or represent or warrant that its services or products will ensure that the client is in compliance with any law or regulation.</a:t>
            </a:r>
            <a:endParaRPr lang="en-US" sz="900" dirty="0">
              <a:solidFill>
                <a:srgbClr val="525252"/>
              </a:solidFill>
            </a:endParaRPr>
          </a:p>
        </p:txBody>
      </p:sp>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Tree>
    <p:extLst>
      <p:ext uri="{BB962C8B-B14F-4D97-AF65-F5344CB8AC3E}">
        <p14:creationId xmlns:p14="http://schemas.microsoft.com/office/powerpoint/2010/main" val="16953735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83B347D2-D190-7794-0805-C7BC464E9868}"/>
              </a:ext>
            </a:extLst>
          </p:cNvPr>
          <p:cNvSpPr>
            <a:spLocks noGrp="1"/>
          </p:cNvSpPr>
          <p:nvPr>
            <p:ph type="body" sz="quarter" idx="18" hasCustomPrompt="1"/>
          </p:nvPr>
        </p:nvSpPr>
        <p:spPr>
          <a:xfrm>
            <a:off x="457199" y="182880"/>
            <a:ext cx="3200393" cy="274320"/>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4232626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0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2944B465-4118-B733-531E-54513DA94850}"/>
              </a:ext>
            </a:extLst>
          </p:cNvPr>
          <p:cNvSpPr>
            <a:spLocks noGrp="1"/>
          </p:cNvSpPr>
          <p:nvPr>
            <p:ph type="body" sz="quarter" idx="18"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655318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 4-column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lnSpc>
                <a:spcPct val="100000"/>
              </a:lnSpc>
              <a:defRPr sz="3000">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DEDC2DBA-6434-02B7-4F12-F7DE65D45BB4}"/>
              </a:ext>
            </a:extLst>
          </p:cNvPr>
          <p:cNvSpPr>
            <a:spLocks noGrp="1"/>
          </p:cNvSpPr>
          <p:nvPr>
            <p:ph type="body" sz="quarter" idx="16"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1412345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543799"/>
            <a:ext cx="3200396" cy="2560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89E347B7-65C1-2C9E-AC18-57173972DDC4}"/>
              </a:ext>
            </a:extLst>
          </p:cNvPr>
          <p:cNvSpPr>
            <a:spLocks noGrp="1"/>
          </p:cNvSpPr>
          <p:nvPr>
            <p:ph type="body" sz="quarter" idx="18" hasCustomPrompt="1"/>
          </p:nvPr>
        </p:nvSpPr>
        <p:spPr>
          <a:xfrm>
            <a:off x="457199" y="182880"/>
            <a:ext cx="3200393"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0216034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3200396"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 Placeholder 4">
            <a:extLst>
              <a:ext uri="{FF2B5EF4-FFF2-40B4-BE49-F238E27FC236}">
                <a16:creationId xmlns:a16="http://schemas.microsoft.com/office/drawing/2014/main" id="{0FAAB340-DA0C-3F65-9E06-41AECABC46CF}"/>
              </a:ext>
            </a:extLst>
          </p:cNvPr>
          <p:cNvSpPr>
            <a:spLocks noGrp="1"/>
          </p:cNvSpPr>
          <p:nvPr>
            <p:ph type="body" sz="quarter" idx="19" hasCustomPrompt="1"/>
          </p:nvPr>
        </p:nvSpPr>
        <p:spPr>
          <a:xfrm>
            <a:off x="11201400" y="2057400"/>
            <a:ext cx="29718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4" name="Text Placeholder 4">
            <a:extLst>
              <a:ext uri="{FF2B5EF4-FFF2-40B4-BE49-F238E27FC236}">
                <a16:creationId xmlns:a16="http://schemas.microsoft.com/office/drawing/2014/main" id="{106F4451-1770-CA22-C458-C2F5BA675AD6}"/>
              </a:ext>
            </a:extLst>
          </p:cNvPr>
          <p:cNvSpPr>
            <a:spLocks noGrp="1"/>
          </p:cNvSpPr>
          <p:nvPr>
            <p:ph type="body" sz="quarter" idx="20" hasCustomPrompt="1"/>
          </p:nvPr>
        </p:nvSpPr>
        <p:spPr>
          <a:xfrm>
            <a:off x="7543800"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5" name="Text Placeholder 4">
            <a:extLst>
              <a:ext uri="{FF2B5EF4-FFF2-40B4-BE49-F238E27FC236}">
                <a16:creationId xmlns:a16="http://schemas.microsoft.com/office/drawing/2014/main" id="{9DDFA44D-6CDA-6846-5298-766EA2CEF034}"/>
              </a:ext>
            </a:extLst>
          </p:cNvPr>
          <p:cNvSpPr>
            <a:spLocks noGrp="1"/>
          </p:cNvSpPr>
          <p:nvPr>
            <p:ph type="body" sz="quarter" idx="21" hasCustomPrompt="1"/>
          </p:nvPr>
        </p:nvSpPr>
        <p:spPr>
          <a:xfrm>
            <a:off x="3886199"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6" name="Text Placeholder 4">
            <a:extLst>
              <a:ext uri="{FF2B5EF4-FFF2-40B4-BE49-F238E27FC236}">
                <a16:creationId xmlns:a16="http://schemas.microsoft.com/office/drawing/2014/main" id="{7BF8B085-3833-5C98-9358-FB6A52C8185C}"/>
              </a:ext>
            </a:extLst>
          </p:cNvPr>
          <p:cNvSpPr>
            <a:spLocks noGrp="1"/>
          </p:cNvSpPr>
          <p:nvPr>
            <p:ph type="body" sz="quarter" idx="22" hasCustomPrompt="1"/>
          </p:nvPr>
        </p:nvSpPr>
        <p:spPr>
          <a:xfrm>
            <a:off x="457196" y="2057400"/>
            <a:ext cx="32004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4" name="Text Placeholder 7">
            <a:extLst>
              <a:ext uri="{FF2B5EF4-FFF2-40B4-BE49-F238E27FC236}">
                <a16:creationId xmlns:a16="http://schemas.microsoft.com/office/drawing/2014/main" id="{F8A06D59-B511-D848-EB3E-40734B43FDE5}"/>
              </a:ext>
            </a:extLst>
          </p:cNvPr>
          <p:cNvSpPr>
            <a:spLocks noGrp="1"/>
          </p:cNvSpPr>
          <p:nvPr>
            <p:ph type="body" sz="quarter" idx="23"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6518907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 4-column ">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4111141"/>
          </a:xfrm>
          <a:noFill/>
        </p:spPr>
        <p:txBody>
          <a:bodyPr lIns="457200" tIns="457200" rIns="228600" bIns="228600"/>
          <a:lstStyle>
            <a:lvl1pPr>
              <a:defRPr sz="72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0" rIns="457200" bIns="228600"/>
          <a:lstStyle>
            <a:lvl1pPr>
              <a:defRPr>
                <a:solidFill>
                  <a:schemeClr val="tx1"/>
                </a:solidFill>
              </a:defRPr>
            </a:lvl1pPr>
          </a:lstStyle>
          <a:p>
            <a:pPr lvl="0"/>
            <a:r>
              <a:rPr lang="en-US"/>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111142"/>
            <a:ext cx="0" cy="370697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30F58E0B-5609-316D-3129-010266CADBA6}"/>
              </a:ext>
            </a:extLst>
          </p:cNvPr>
          <p:cNvSpPr>
            <a:spLocks noGrp="1"/>
          </p:cNvSpPr>
          <p:nvPr>
            <p:ph type="body" sz="quarter" idx="21"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06885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4] hd_txt ">
    <p:spTree>
      <p:nvGrpSpPr>
        <p:cNvPr id="1" name=""/>
        <p:cNvGrpSpPr/>
        <p:nvPr/>
      </p:nvGrpSpPr>
      <p:grpSpPr>
        <a:xfrm>
          <a:off x="0" y="0"/>
          <a:ext cx="0" cy="0"/>
          <a:chOff x="0" y="0"/>
          <a:chExt cx="0" cy="0"/>
        </a:xfrm>
      </p:grpSpPr>
      <p:sp>
        <p:nvSpPr>
          <p:cNvPr id="2" name="Title"/>
          <p:cNvSpPr>
            <a:spLocks noGrp="1"/>
          </p:cNvSpPr>
          <p:nvPr>
            <p:ph type="title"/>
          </p:nvPr>
        </p:nvSpPr>
        <p:spPr>
          <a:xfrm>
            <a:off x="457200" y="1920240"/>
            <a:ext cx="6627571" cy="4632960"/>
          </a:xfrm>
        </p:spPr>
        <p:txBody>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4059381-1960-CB96-A46E-7747CC6B5619}"/>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857856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 4-column ">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4A82D6-4DC9-6F47-3EB8-50E648F2D359}"/>
              </a:ext>
            </a:extLst>
          </p:cNvPr>
          <p:cNvSpPr/>
          <p:nvPr userDrawn="1"/>
        </p:nvSpPr>
        <p:spPr bwMode="auto">
          <a:xfrm>
            <a:off x="0" y="4114800"/>
            <a:ext cx="14630400" cy="41148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16" name="Content Placeholder 2"/>
          <p:cNvSpPr>
            <a:spLocks noGrp="1"/>
          </p:cNvSpPr>
          <p:nvPr>
            <p:ph idx="13"/>
          </p:nvPr>
        </p:nvSpPr>
        <p:spPr>
          <a:xfrm>
            <a:off x="73152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idx="14"/>
          </p:nvPr>
        </p:nvSpPr>
        <p:spPr>
          <a:xfrm>
            <a:off x="10973773"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p:cNvSpPr>
            <a:spLocks noGrp="1"/>
          </p:cNvSpPr>
          <p:nvPr>
            <p:ph idx="1"/>
          </p:nvPr>
        </p:nvSpPr>
        <p:spPr>
          <a:xfrm>
            <a:off x="0" y="4114797"/>
            <a:ext cx="3657600" cy="4114800"/>
          </a:xfrm>
          <a:prstGeom prst="rect">
            <a:avLst/>
          </a:prstGeom>
          <a:no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438912"/>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15 January 2025</a:t>
            </a:fld>
            <a:endParaRPr lang="en-US" sz="798" b="0" i="0" dirty="0">
              <a:solidFill>
                <a:schemeClr val="bg2">
                  <a:alpha val="60000"/>
                </a:schemeClr>
              </a:solidFill>
              <a:latin typeface="IBM Plex Sans" charset="0"/>
              <a:ea typeface="IBM Plex Sans" charset="0"/>
              <a:cs typeface="IBM Plex Sans" charset="0"/>
            </a:endParaRP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cxnSp>
        <p:nvCxnSpPr>
          <p:cNvPr id="6" name="Straight Connector 5">
            <a:extLst>
              <a:ext uri="{FF2B5EF4-FFF2-40B4-BE49-F238E27FC236}">
                <a16:creationId xmlns:a16="http://schemas.microsoft.com/office/drawing/2014/main" id="{4E5B9D5C-D12E-4156-D73A-70AD9E5EAAA0}"/>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3B57EE0-2027-64C5-37BE-11D5CA2AB609}"/>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34AA72CF-4F11-DB8A-48D9-916C9FF9BFB4}"/>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Footer Placeholder 3">
            <a:extLst>
              <a:ext uri="{FF2B5EF4-FFF2-40B4-BE49-F238E27FC236}">
                <a16:creationId xmlns:a16="http://schemas.microsoft.com/office/drawing/2014/main" id="{32109157-B1C1-37A4-025F-FFCC7F383B05}"/>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Footer Placeholder 3">
            <a:extLst>
              <a:ext uri="{FF2B5EF4-FFF2-40B4-BE49-F238E27FC236}">
                <a16:creationId xmlns:a16="http://schemas.microsoft.com/office/drawing/2014/main" id="{4356F305-2C49-348E-A612-6F480BB26CAC}"/>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sp>
        <p:nvSpPr>
          <p:cNvPr id="11" name="TextBox 10">
            <a:extLst>
              <a:ext uri="{FF2B5EF4-FFF2-40B4-BE49-F238E27FC236}">
                <a16:creationId xmlns:a16="http://schemas.microsoft.com/office/drawing/2014/main" id="{BF425C24-473B-038D-035D-11F33758B5C2}"/>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F620D948-17C0-BAA2-E2CF-AD6656849CA1}"/>
              </a:ext>
            </a:extLst>
          </p:cNvPr>
          <p:cNvSpPr>
            <a:spLocks noGrp="1"/>
          </p:cNvSpPr>
          <p:nvPr>
            <p:ph type="body" sz="quarter" idx="17" hasCustomPrompt="1"/>
          </p:nvPr>
        </p:nvSpPr>
        <p:spPr>
          <a:xfrm>
            <a:off x="457199" y="182880"/>
            <a:ext cx="3200393" cy="246887"/>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32994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6-7] head_txt_t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457200"/>
            <a:ext cx="6629401" cy="1143000"/>
          </a:xfrm>
        </p:spPr>
        <p:txBody>
          <a:bodyPr>
            <a:noAutofit/>
          </a:bodyPr>
          <a:lstStyle>
            <a:lvl1pPr>
              <a:defRPr sz="3000"/>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6629400" cy="52578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3"/>
          </p:nvPr>
        </p:nvSpPr>
        <p:spPr>
          <a:xfrm>
            <a:off x="7315200" y="2057401"/>
            <a:ext cx="6858000" cy="52578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F3C19568-9707-8E44-9A58-5D57E1C1257F}"/>
              </a:ext>
            </a:extLst>
          </p:cNvPr>
          <p:cNvSpPr>
            <a:spLocks noGrp="1"/>
          </p:cNvSpPr>
          <p:nvPr>
            <p:ph type="body" sz="quarter" idx="15"/>
          </p:nvPr>
        </p:nvSpPr>
        <p:spPr>
          <a:xfrm>
            <a:off x="457200" y="7315201"/>
            <a:ext cx="66294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9BA705B7-17CD-F622-4513-663AFCF22A92}"/>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84893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8] hd_txt_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772398" y="457198"/>
            <a:ext cx="6400800" cy="7204175"/>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2B947428-5567-40A4-9F50-0895B8ACDC9D}"/>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60574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10] quote">
    <p:bg>
      <p:bgPr>
        <a:solidFill>
          <a:srgbClr val="D0E2FF"/>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457200" y="457200"/>
            <a:ext cx="8900056" cy="3813048"/>
          </a:xfrm>
        </p:spPr>
        <p:txBody>
          <a:bodyPr/>
          <a:lstStyle>
            <a:lvl1pPr>
              <a:defRPr sz="3200" b="0" i="0">
                <a:solidFill>
                  <a:schemeClr val="tx1"/>
                </a:solidFill>
                <a:latin typeface="IBM Plex Serif Light" panose="02060403050406000203" pitchFamily="18" charset="77"/>
              </a:defRPr>
            </a:lvl1pPr>
          </a:lstStyle>
          <a:p>
            <a:r>
              <a:rPr lang="en-US" dirty="0"/>
              <a:t>“Click to edit Master quote style</a:t>
            </a:r>
          </a:p>
        </p:txBody>
      </p:sp>
      <p:sp>
        <p:nvSpPr>
          <p:cNvPr id="5" name="Text Placeholder 3">
            <a:extLst>
              <a:ext uri="{FF2B5EF4-FFF2-40B4-BE49-F238E27FC236}">
                <a16:creationId xmlns:a16="http://schemas.microsoft.com/office/drawing/2014/main" id="{F4A8BDB6-C460-FEF7-7B06-458E5073B689}"/>
              </a:ext>
            </a:extLst>
          </p:cNvPr>
          <p:cNvSpPr>
            <a:spLocks noGrp="1"/>
          </p:cNvSpPr>
          <p:nvPr>
            <p:ph type="body" sz="quarter" idx="14"/>
          </p:nvPr>
        </p:nvSpPr>
        <p:spPr>
          <a:xfrm>
            <a:off x="685800" y="4267200"/>
            <a:ext cx="3429000" cy="2057400"/>
          </a:xfrm>
          <a:ln w="3175">
            <a:noFill/>
          </a:ln>
        </p:spPr>
        <p:txBody>
          <a:bodyPr lIns="0" tIns="685800" rIns="228600"/>
          <a:lstStyle>
            <a:lvl1pPr>
              <a:defRPr sz="1400" b="1" i="0">
                <a:solidFill>
                  <a:schemeClr val="tx1"/>
                </a:solidFill>
                <a:latin typeface="IBM Plex Sans" panose="020B0503050203000203" pitchFamily="34" charset="0"/>
              </a:defRPr>
            </a:lvl1pPr>
            <a:lvl2pPr marL="0" indent="0">
              <a:spcBef>
                <a:spcPts val="0"/>
              </a:spcBef>
              <a:buFontTx/>
              <a:buNone/>
              <a:defRPr sz="1400">
                <a:solidFill>
                  <a:schemeClr val="tx1"/>
                </a:solidFill>
              </a:defRPr>
            </a:lvl2pPr>
            <a:lvl3pPr marL="182880" indent="0">
              <a:buFontTx/>
              <a:buNone/>
              <a:defRPr sz="1400">
                <a:solidFill>
                  <a:schemeClr val="tx1"/>
                </a:solidFill>
              </a:defRPr>
            </a:lvl3pPr>
            <a:lvl4pPr marL="365760" indent="0">
              <a:buFontTx/>
              <a:buNone/>
              <a:defRPr sz="1400">
                <a:solidFill>
                  <a:schemeClr val="tx1"/>
                </a:solidFill>
              </a:defRPr>
            </a:lvl4pPr>
            <a:lvl5pPr marL="548640" indent="0">
              <a:buFontTx/>
              <a:buNone/>
              <a:defRPr sz="1400">
                <a:solidFill>
                  <a:schemeClr val="tx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523742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2] 3 col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D4D1E8-420B-80FE-D4B6-9C2A22E1B021}"/>
              </a:ext>
            </a:extLst>
          </p:cNvPr>
          <p:cNvSpPr/>
          <p:nvPr userDrawn="1"/>
        </p:nvSpPr>
        <p:spPr bwMode="auto">
          <a:xfrm>
            <a:off x="0" y="0"/>
            <a:ext cx="10982960" cy="82296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4" name="Text Placeholder 3">
            <a:extLst>
              <a:ext uri="{FF2B5EF4-FFF2-40B4-BE49-F238E27FC236}">
                <a16:creationId xmlns:a16="http://schemas.microsoft.com/office/drawing/2014/main" id="{B162C2B9-5432-CA10-F618-841A174FC850}"/>
              </a:ext>
            </a:extLst>
          </p:cNvPr>
          <p:cNvSpPr>
            <a:spLocks noGrp="1"/>
          </p:cNvSpPr>
          <p:nvPr>
            <p:ph type="body" sz="half" idx="2"/>
          </p:nvPr>
        </p:nvSpPr>
        <p:spPr>
          <a:xfrm>
            <a:off x="365760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Content Placeholder 2"/>
          <p:cNvSpPr>
            <a:spLocks noGrp="1"/>
          </p:cNvSpPr>
          <p:nvPr>
            <p:ph idx="16"/>
          </p:nvPr>
        </p:nvSpPr>
        <p:spPr>
          <a:xfrm>
            <a:off x="36576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68B145D-D538-C0DF-3517-643AFFDAF28C}"/>
              </a:ext>
            </a:extLst>
          </p:cNvPr>
          <p:cNvSpPr>
            <a:spLocks noGrp="1"/>
          </p:cNvSpPr>
          <p:nvPr>
            <p:ph type="body" sz="quarter" idx="20"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14" name="Text Placeholder 3">
            <a:extLst>
              <a:ext uri="{FF2B5EF4-FFF2-40B4-BE49-F238E27FC236}">
                <a16:creationId xmlns:a16="http://schemas.microsoft.com/office/drawing/2014/main" id="{0AFDD405-D4C4-B0E0-7115-E1E7DA8AE228}"/>
              </a:ext>
            </a:extLst>
          </p:cNvPr>
          <p:cNvSpPr>
            <a:spLocks noGrp="1"/>
          </p:cNvSpPr>
          <p:nvPr>
            <p:ph type="body" sz="half" idx="21"/>
          </p:nvPr>
        </p:nvSpPr>
        <p:spPr>
          <a:xfrm>
            <a:off x="732028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Text Placeholder 3">
            <a:extLst>
              <a:ext uri="{FF2B5EF4-FFF2-40B4-BE49-F238E27FC236}">
                <a16:creationId xmlns:a16="http://schemas.microsoft.com/office/drawing/2014/main" id="{EFA99CD5-64AF-E1EA-1A16-19E44905244E}"/>
              </a:ext>
            </a:extLst>
          </p:cNvPr>
          <p:cNvSpPr>
            <a:spLocks noGrp="1"/>
          </p:cNvSpPr>
          <p:nvPr>
            <p:ph type="body" sz="half" idx="22"/>
          </p:nvPr>
        </p:nvSpPr>
        <p:spPr>
          <a:xfrm>
            <a:off x="1096772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577436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5-4] 1/4 : 3/4 ">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BC47B1-09D0-18A4-EB24-6A28B618CF19}"/>
              </a:ext>
            </a:extLst>
          </p:cNvPr>
          <p:cNvSpPr txBox="1"/>
          <p:nvPr userDrawn="1"/>
        </p:nvSpPr>
        <p:spPr>
          <a:xfrm>
            <a:off x="0" y="0"/>
            <a:ext cx="14630400" cy="2057400"/>
          </a:xfrm>
          <a:prstGeom prst="rect">
            <a:avLst/>
          </a:prstGeom>
          <a:solidFill>
            <a:srgbClr val="E5F6FF"/>
          </a:solid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defRPr sz="3200">
                <a:solidFill>
                  <a:schemeClr val="tx1"/>
                </a:solidFill>
              </a:defRPr>
            </a:lvl1pPr>
          </a:lstStyle>
          <a:p>
            <a:r>
              <a:rPr lang="en-US" dirty="0"/>
              <a:t>Click to edit Master title style</a:t>
            </a:r>
            <a:br>
              <a:rPr lang="en-US" dirty="0"/>
            </a:br>
            <a:endParaRPr lang="en-US" dirty="0"/>
          </a:p>
        </p:txBody>
      </p:sp>
      <p:sp>
        <p:nvSpPr>
          <p:cNvPr id="20" name="Content Placeholder 2"/>
          <p:cNvSpPr>
            <a:spLocks noGrp="1"/>
          </p:cNvSpPr>
          <p:nvPr>
            <p:ph idx="12"/>
          </p:nvPr>
        </p:nvSpPr>
        <p:spPr>
          <a:xfrm>
            <a:off x="3886200" y="2057401"/>
            <a:ext cx="10287000" cy="54864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2971796"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14FC4D8D-97B6-45AA-E29A-913778D6236E}"/>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4119047-6482-C786-58C5-EB35F1D8D341}"/>
              </a:ext>
            </a:extLst>
          </p:cNvPr>
          <p:cNvSpPr>
            <a:spLocks noGrp="1"/>
          </p:cNvSpPr>
          <p:nvPr>
            <p:ph type="body" sz="quarter" idx="13"/>
          </p:nvPr>
        </p:nvSpPr>
        <p:spPr>
          <a:xfrm>
            <a:off x="457200" y="2057400"/>
            <a:ext cx="2971800" cy="5486400"/>
          </a:xfrm>
        </p:spPr>
        <p:txBody>
          <a:bodyPr lIns="0" t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9590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1] Divider ">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15601" cy="3657600"/>
          </a:xfrm>
        </p:spPr>
        <p:txBody>
          <a:bodyPr>
            <a:noAutofit/>
          </a:bodyPr>
          <a:lstStyle>
            <a:lvl1pPr>
              <a:defRPr sz="8800" b="0" i="0">
                <a:solidFill>
                  <a:schemeClr val="accent3"/>
                </a:solidFill>
                <a:latin typeface="IBM Plex Sans ExtLt" panose="020B0303050203000203" pitchFamily="34"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1078618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theme" Target="../theme/theme2.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4114" r:id="rId1"/>
    <p:sldLayoutId id="2147484077" r:id="rId2"/>
    <p:sldLayoutId id="2147483901" r:id="rId3"/>
    <p:sldLayoutId id="2147483941" r:id="rId4"/>
    <p:sldLayoutId id="2147483903" r:id="rId5"/>
    <p:sldLayoutId id="2147483898" r:id="rId6"/>
    <p:sldLayoutId id="2147484281" r:id="rId7"/>
    <p:sldLayoutId id="2147484297" r:id="rId8"/>
    <p:sldLayoutId id="2147484299" r:id="rId9"/>
    <p:sldLayoutId id="2147484300" r:id="rId10"/>
    <p:sldLayoutId id="2147484301" r:id="rId11"/>
    <p:sldLayoutId id="2147484302" r:id="rId12"/>
    <p:sldLayoutId id="2147484311" r:id="rId13"/>
    <p:sldLayoutId id="2147484315" r:id="rId14"/>
    <p:sldLayoutId id="2147484316" r:id="rId15"/>
    <p:sldLayoutId id="2147484317" r:id="rId16"/>
    <p:sldLayoutId id="2147484318" r:id="rId17"/>
    <p:sldLayoutId id="2147484319" r:id="rId18"/>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0656778"/>
      </p:ext>
    </p:extLst>
  </p:cSld>
  <p:clrMap bg1="dk1" tx1="lt1" bg2="dk2" tx2="lt2" accent1="accent1" accent2="accent2" accent3="accent3" accent4="accent4" accent5="accent5" accent6="accent6" hlink="hlink" folHlink="folHlink"/>
  <p:sldLayoutIdLst>
    <p:sldLayoutId id="2147484119" r:id="rId1"/>
    <p:sldLayoutId id="2147484020" r:id="rId2"/>
    <p:sldLayoutId id="2147484024" r:id="rId3"/>
    <p:sldLayoutId id="2147484126" r:id="rId4"/>
    <p:sldLayoutId id="2147484025" r:id="rId5"/>
  </p:sldLayoutIdLst>
  <p:hf hdr="0" dt="0"/>
  <p:txStyles>
    <p:titleStyle>
      <a:lvl1pPr algn="l" rtl="0" eaLnBrk="1" fontAlgn="base" hangingPunct="1">
        <a:lnSpc>
          <a:spcPct val="9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00000"/>
        </a:lnSpc>
        <a:spcBef>
          <a:spcPts val="176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00"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990027005"/>
      </p:ext>
    </p:extLst>
  </p:cSld>
  <p:clrMap bg1="dk1" tx1="lt1" bg2="dk2" tx2="lt2" accent1="accent1" accent2="accent2" accent3="accent3" accent4="accent4" accent5="accent5" accent6="accent6" hlink="hlink" folHlink="folHlink"/>
  <p:sldLayoutIdLst>
    <p:sldLayoutId id="2147484289" r:id="rId1"/>
    <p:sldLayoutId id="2147484290" r:id="rId2"/>
    <p:sldLayoutId id="2147484291" r:id="rId3"/>
    <p:sldLayoutId id="2147484292" r:id="rId4"/>
    <p:sldLayoutId id="2147484293" r:id="rId5"/>
    <p:sldLayoutId id="2147484294" r:id="rId6"/>
    <p:sldLayoutId id="2147484295" r:id="rId7"/>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p15:clr>
            <a:srgbClr val="F26B43"/>
          </p15:clr>
        </p15:guide>
        <p15:guide id="2" pos="288">
          <p15:clr>
            <a:srgbClr val="F26B43"/>
          </p15:clr>
        </p15:guide>
        <p15:guide id="3" pos="8928">
          <p15:clr>
            <a:srgbClr val="F26B43"/>
          </p15:clr>
        </p15:guide>
        <p15:guide id="4" orient="horz" pos="4896">
          <p15:clr>
            <a:srgbClr val="F26B43"/>
          </p15:clr>
        </p15:guide>
        <p15:guide id="5" orient="horz" pos="5088">
          <p15:clr>
            <a:srgbClr val="F26B43"/>
          </p15:clr>
        </p15:guide>
        <p15:guide id="6" pos="4608">
          <p15:clr>
            <a:srgbClr val="547EBF"/>
          </p15:clr>
        </p15:guide>
        <p15:guide id="7" pos="4464">
          <p15:clr>
            <a:srgbClr val="F26B43"/>
          </p15:clr>
        </p15:guide>
        <p15:guide id="8" pos="2304">
          <p15:clr>
            <a:srgbClr val="547EBF"/>
          </p15:clr>
        </p15:guide>
        <p15:guide id="9" pos="4752">
          <p15:clr>
            <a:srgbClr val="F26B43"/>
          </p15:clr>
        </p15:guide>
        <p15:guide id="10" pos="2160">
          <p15:clr>
            <a:srgbClr val="F26B43"/>
          </p15:clr>
        </p15:guide>
        <p15:guide id="11" pos="2448">
          <p15:clr>
            <a:srgbClr val="F26B43"/>
          </p15:clr>
        </p15:guide>
        <p15:guide id="12" pos="6912">
          <p15:clr>
            <a:srgbClr val="547EBF"/>
          </p15:clr>
        </p15:guide>
        <p15:guide id="13" pos="6768">
          <p15:clr>
            <a:srgbClr val="F26B43"/>
          </p15:clr>
        </p15:guide>
        <p15:guide id="14" pos="7056">
          <p15:clr>
            <a:srgbClr val="F26B43"/>
          </p15:clr>
        </p15:guide>
        <p15:guide id="17" orient="horz" pos="1296">
          <p15:clr>
            <a:srgbClr val="547EBF"/>
          </p15:clr>
        </p15:guide>
        <p15:guide id="18" orient="horz" pos="2592">
          <p15:clr>
            <a:srgbClr val="547EBF"/>
          </p15:clr>
        </p15:guide>
        <p15:guide id="21" orient="horz" pos="3888">
          <p15:clr>
            <a:srgbClr val="547EBF"/>
          </p15:clr>
        </p15:guide>
        <p15:guide id="22" pos="4896">
          <p15:clr>
            <a:srgbClr val="FDE53C"/>
          </p15:clr>
        </p15:guide>
        <p15:guide id="23" pos="4320">
          <p15:clr>
            <a:srgbClr val="FDE53C"/>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global.benchmarking@us.ibm.com"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chart" Target="../charts/chart6.xml"/><Relationship Id="rId4" Type="http://schemas.openxmlformats.org/officeDocument/2006/relationships/chart" Target="../charts/chart5.xml"/></Relationships>
</file>

<file path=ppt/slides/_rels/slide1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chart" Target="../charts/chart8.xml"/></Relationships>
</file>

<file path=ppt/slides/_rels/slide1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chart" Target="../charts/char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chart" Target="../charts/chart15.xml"/><Relationship Id="rId5" Type="http://schemas.openxmlformats.org/officeDocument/2006/relationships/chart" Target="../charts/chart14.xml"/><Relationship Id="rId4" Type="http://schemas.openxmlformats.org/officeDocument/2006/relationships/chart" Target="../charts/chart13.xml"/></Relationships>
</file>

<file path=ppt/slides/_rels/slide19.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w3.ibm.com/services/lighthouse/documents/217396"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chart" Target="../charts/chart18.xml"/></Relationships>
</file>

<file path=ppt/slides/_rels/slide21.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chart" Target="../charts/chart20.xml"/></Relationships>
</file>

<file path=ppt/slides/_rels/slide22.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chart" Target="../charts/chart22.xml"/></Relationships>
</file>

<file path=ppt/slides/_rels/slide23.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27.xml"/><Relationship Id="rId1" Type="http://schemas.openxmlformats.org/officeDocument/2006/relationships/slideLayout" Target="../slideLayouts/slideLayout18.xml"/><Relationship Id="rId4" Type="http://schemas.openxmlformats.org/officeDocument/2006/relationships/chart" Target="../charts/chart27.xml"/></Relationships>
</file>

<file path=ppt/slides/_rels/slide28.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chart" Target="../charts/chart29.xml"/></Relationships>
</file>

<file path=ppt/slides/_rels/slide29.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notesSlide" Target="../notesSlides/notesSlide29.xml"/><Relationship Id="rId1" Type="http://schemas.openxmlformats.org/officeDocument/2006/relationships/slideLayout" Target="../slideLayouts/slideLayout18.xml"/><Relationship Id="rId4" Type="http://schemas.openxmlformats.org/officeDocument/2006/relationships/chart" Target="../charts/chart3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30.xml"/><Relationship Id="rId1" Type="http://schemas.openxmlformats.org/officeDocument/2006/relationships/slideLayout" Target="../slideLayouts/slideLayout18.xml"/><Relationship Id="rId4" Type="http://schemas.openxmlformats.org/officeDocument/2006/relationships/chart" Target="../charts/chart33.xml"/></Relationships>
</file>

<file path=ppt/slides/_rels/slide31.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32.xml"/><Relationship Id="rId1" Type="http://schemas.openxmlformats.org/officeDocument/2006/relationships/slideLayout" Target="../slideLayouts/slideLayout18.xml"/><Relationship Id="rId4" Type="http://schemas.openxmlformats.org/officeDocument/2006/relationships/chart" Target="../charts/chart3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34.xml"/><Relationship Id="rId1" Type="http://schemas.openxmlformats.org/officeDocument/2006/relationships/slideLayout" Target="../slideLayouts/slideLayout11.xml"/><Relationship Id="rId5" Type="http://schemas.openxmlformats.org/officeDocument/2006/relationships/chart" Target="../charts/chart39.xml"/><Relationship Id="rId4" Type="http://schemas.openxmlformats.org/officeDocument/2006/relationships/chart" Target="../charts/chart3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hyperlink" Target="https://w3.ibm.com/services/bcs/competency/benchmarking/wizard/protect/bmwizard.wss/showCoverPage2?pageType=2&amp;refId=55154"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hyperlink" Target="https://w3.ibm.com/services/bcs/competency/benchmarking/wizard/protect/bmwizard.wss/showCoverPage2?pageType=2&amp;refId=55154"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3" Type="http://schemas.openxmlformats.org/officeDocument/2006/relationships/hyperlink" Target="mailto:global.benchmarking@us.ibm.com" TargetMode="External"/><Relationship Id="rId2" Type="http://schemas.openxmlformats.org/officeDocument/2006/relationships/hyperlink" Target="https://www.ibm.com/thought-leadership/institute-business-value/en-us/benchmarking" TargetMode="Externa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hyperlink" Target="https://w3.ibm.com/services/bcs/competency/benchmarking/wizard/protect/bmwizard.wss/showCoverPage2?pageType=2&amp;refId=55154"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40.xml.rels><?xml version="1.0" encoding="UTF-8" standalone="yes"?>
<Relationships xmlns="http://schemas.openxmlformats.org/package/2006/relationships"><Relationship Id="rId3" Type="http://schemas.openxmlformats.org/officeDocument/2006/relationships/hyperlink" Target="mailto:annette.laprade@us.ibm.com" TargetMode="External"/><Relationship Id="rId2" Type="http://schemas.openxmlformats.org/officeDocument/2006/relationships/hyperlink" Target="mailto:rosykar@sg.ibm.com" TargetMode="External"/><Relationship Id="rId1" Type="http://schemas.openxmlformats.org/officeDocument/2006/relationships/slideLayout" Target="../slideLayouts/slideLayout10.xml"/><Relationship Id="rId4" Type="http://schemas.openxmlformats.org/officeDocument/2006/relationships/hyperlink" Target="mailto:LFISHER@za.ibm.com"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7A17FDE-6770-66E2-2952-83A8C4A384FD}"/>
              </a:ext>
            </a:extLst>
          </p:cNvPr>
          <p:cNvSpPr>
            <a:spLocks noGrp="1"/>
          </p:cNvSpPr>
          <p:nvPr>
            <p:ph type="title"/>
          </p:nvPr>
        </p:nvSpPr>
        <p:spPr/>
        <p:txBody>
          <a:bodyPr/>
          <a:lstStyle/>
          <a:p>
            <a:r>
              <a:rPr lang="en-US" sz="2800" dirty="0"/>
              <a:t>Protecting intellectual capital and IBM assets</a:t>
            </a:r>
            <a:br>
              <a:rPr lang="en-US" dirty="0"/>
            </a:br>
            <a:br>
              <a:rPr lang="en-US" dirty="0"/>
            </a:br>
            <a:r>
              <a:rPr lang="en-US" altLang="zh-TW" sz="2400" b="0" dirty="0">
                <a:solidFill>
                  <a:srgbClr val="000000"/>
                </a:solidFill>
                <a:latin typeface="IBM Plex Sans Light" panose="020B0403050203000203" pitchFamily="34" charset="0"/>
                <a:ea typeface="IBM Plex Sans" charset="0"/>
                <a:cs typeface="IBM Plex Sans" charset="0"/>
              </a:rPr>
              <a:t>If you have any questions regarding use of this document, please contact:</a:t>
            </a:r>
            <a:br>
              <a:rPr lang="en-US" altLang="zh-TW" sz="2400" b="0" dirty="0">
                <a:solidFill>
                  <a:srgbClr val="000000"/>
                </a:solidFill>
                <a:latin typeface="IBM Plex Sans Light" panose="020B0403050203000203" pitchFamily="34" charset="0"/>
                <a:ea typeface="IBM Plex Sans" charset="0"/>
                <a:cs typeface="IBM Plex Sans" charset="0"/>
              </a:rPr>
            </a:br>
            <a:r>
              <a:rPr lang="en-US" sz="1600" b="0" kern="0" dirty="0">
                <a:solidFill>
                  <a:srgbClr val="000000"/>
                </a:solidFill>
                <a:latin typeface="IBM Plex Sans Light" panose="020B0403050203000203" pitchFamily="34" charset="0"/>
                <a:cs typeface="Helvetica" panose="020B0604020202020204" pitchFamily="34" charset="0"/>
                <a:hlinkClick r:id="rId3"/>
              </a:rPr>
              <a:t>global.benchmarking@us.ibm.com</a:t>
            </a:r>
            <a:br>
              <a:rPr lang="en-US" sz="1600" b="0" kern="0" dirty="0">
                <a:solidFill>
                  <a:srgbClr val="000000"/>
                </a:solidFill>
                <a:latin typeface="IBM Plex Sans Light" panose="020B0403050203000203" pitchFamily="34" charset="0"/>
                <a:cs typeface="Helvetica" panose="020B0604020202020204" pitchFamily="34" charset="0"/>
              </a:rPr>
            </a:br>
            <a:br>
              <a:rPr lang="en-US" sz="1600" b="0" kern="0" dirty="0">
                <a:solidFill>
                  <a:srgbClr val="000000"/>
                </a:solidFill>
                <a:latin typeface="IBM Plex Sans Light" panose="020B0403050203000203" pitchFamily="34" charset="0"/>
                <a:cs typeface="Helvetica" panose="020B0604020202020204" pitchFamily="34" charset="0"/>
              </a:rPr>
            </a:br>
            <a:r>
              <a:rPr lang="en-US" sz="1600" dirty="0">
                <a:solidFill>
                  <a:srgbClr val="FA4D56"/>
                </a:solidFill>
              </a:rPr>
              <a:t>Remove this slide before sharing with clients</a:t>
            </a:r>
            <a:br>
              <a:rPr lang="en-US" sz="1600" b="0" kern="0" dirty="0">
                <a:solidFill>
                  <a:srgbClr val="000000"/>
                </a:solidFill>
                <a:latin typeface="IBM Plex Sans Light" panose="020B0403050203000203" pitchFamily="34" charset="0"/>
                <a:cs typeface="Helvetica" panose="020B0604020202020204" pitchFamily="34" charset="0"/>
              </a:rPr>
            </a:br>
            <a:br>
              <a:rPr lang="en-US" sz="1600" b="0" kern="0" dirty="0">
                <a:solidFill>
                  <a:srgbClr val="000000"/>
                </a:solidFill>
                <a:latin typeface="IBM Plex Sans Light" panose="020B0403050203000203" pitchFamily="34" charset="0"/>
                <a:cs typeface="Helvetica" panose="020B0604020202020204" pitchFamily="34" charset="0"/>
              </a:rPr>
            </a:br>
            <a:endParaRPr lang="en-US" dirty="0"/>
          </a:p>
        </p:txBody>
      </p:sp>
      <p:sp>
        <p:nvSpPr>
          <p:cNvPr id="12" name="Text Placeholder 11">
            <a:extLst>
              <a:ext uri="{FF2B5EF4-FFF2-40B4-BE49-F238E27FC236}">
                <a16:creationId xmlns:a16="http://schemas.microsoft.com/office/drawing/2014/main" id="{B14302F2-BC58-E910-0D25-1C98853FC9B9}"/>
              </a:ext>
            </a:extLst>
          </p:cNvPr>
          <p:cNvSpPr>
            <a:spLocks noGrp="1"/>
          </p:cNvSpPr>
          <p:nvPr>
            <p:ph type="body" sz="quarter" idx="13"/>
          </p:nvPr>
        </p:nvSpPr>
        <p:spPr/>
        <p:txBody>
          <a:bodyPr/>
          <a:lstStyle/>
          <a:p>
            <a:r>
              <a:rPr lang="en-US" sz="1100" kern="0" dirty="0">
                <a:solidFill>
                  <a:srgbClr val="000000"/>
                </a:solidFill>
                <a:latin typeface="IBM Plex Sans Light" panose="020B0403050203000203" pitchFamily="34" charset="0"/>
                <a:cs typeface="Helvetica" panose="020B0604020202020204" pitchFamily="34" charset="0"/>
              </a:rPr>
              <a:t>Usage guidelines</a:t>
            </a:r>
            <a:br>
              <a:rPr lang="en-US" sz="1100" kern="0" dirty="0">
                <a:solidFill>
                  <a:srgbClr val="000000"/>
                </a:solidFill>
                <a:latin typeface="IBM Plex Sans Light" panose="020B0403050203000203" pitchFamily="34" charset="0"/>
                <a:cs typeface="Helvetica" panose="020B0604020202020204" pitchFamily="34" charset="0"/>
              </a:rPr>
            </a:br>
            <a:endParaRPr lang="en-US" dirty="0"/>
          </a:p>
        </p:txBody>
      </p:sp>
      <p:sp>
        <p:nvSpPr>
          <p:cNvPr id="31" name="Title 1">
            <a:extLst>
              <a:ext uri="{FF2B5EF4-FFF2-40B4-BE49-F238E27FC236}">
                <a16:creationId xmlns:a16="http://schemas.microsoft.com/office/drawing/2014/main" id="{FC8AB0D2-BB5C-31D6-88A5-546DCE6C1837}"/>
              </a:ext>
            </a:extLst>
          </p:cNvPr>
          <p:cNvSpPr txBox="1">
            <a:spLocks/>
          </p:cNvSpPr>
          <p:nvPr/>
        </p:nvSpPr>
        <p:spPr>
          <a:xfrm>
            <a:off x="4114800" y="-228600"/>
            <a:ext cx="10058400" cy="347472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240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br>
              <a:rPr lang="en-US" sz="3200" kern="0" dirty="0"/>
            </a:br>
            <a:r>
              <a:rPr lang="en-US" sz="3200" kern="0" dirty="0">
                <a:solidFill>
                  <a:schemeClr val="tx1"/>
                </a:solidFill>
              </a:rPr>
              <a:t>IBV content usage guidelines</a:t>
            </a:r>
            <a:br>
              <a:rPr lang="en-US" sz="4000" b="1" kern="0" dirty="0"/>
            </a:br>
            <a:r>
              <a:rPr lang="en-US" altLang="zh-TW" b="1" kern="0" dirty="0">
                <a:solidFill>
                  <a:srgbClr val="C00000"/>
                </a:solidFill>
              </a:rPr>
              <a:t> </a:t>
            </a:r>
            <a:br>
              <a:rPr lang="en-US" altLang="zh-TW" sz="1200" b="1" kern="0" dirty="0">
                <a:solidFill>
                  <a:srgbClr val="C00000"/>
                </a:solidFill>
              </a:rPr>
            </a:br>
            <a:br>
              <a:rPr lang="en-US" altLang="zh-TW" sz="1800" b="1" kern="0" dirty="0">
                <a:solidFill>
                  <a:schemeClr val="tx1">
                    <a:lumMod val="65000"/>
                    <a:lumOff val="35000"/>
                  </a:schemeClr>
                </a:solidFill>
              </a:rPr>
            </a:br>
            <a:r>
              <a:rPr lang="en-US" sz="1800" kern="0" dirty="0">
                <a:solidFill>
                  <a:schemeClr val="tx1">
                    <a:lumMod val="65000"/>
                    <a:lumOff val="35000"/>
                  </a:schemeClr>
                </a:solidFill>
              </a:rPr>
              <a:t>The Institute for Business Value (IBV) provides open access to IBV deliverables for all </a:t>
            </a:r>
            <a:r>
              <a:rPr lang="en-US" sz="1800" kern="0" dirty="0" err="1">
                <a:solidFill>
                  <a:schemeClr val="tx1">
                    <a:lumMod val="65000"/>
                    <a:lumOff val="35000"/>
                  </a:schemeClr>
                </a:solidFill>
              </a:rPr>
              <a:t>IBMers</a:t>
            </a:r>
            <a:r>
              <a:rPr lang="en-US" sz="1800" kern="0" dirty="0">
                <a:solidFill>
                  <a:schemeClr val="tx1">
                    <a:lumMod val="65000"/>
                    <a:lumOff val="35000"/>
                  </a:schemeClr>
                </a:solidFill>
              </a:rPr>
              <a:t> to drive sharing, reuse of information, increase knowledge and ultimately, improve our profits. With this increased access comes greater personal responsibilities for all of us. Our intellectual capital is</a:t>
            </a:r>
            <a:r>
              <a:rPr lang="en-US" sz="1800" i="1" kern="0" dirty="0">
                <a:solidFill>
                  <a:schemeClr val="tx1">
                    <a:lumMod val="65000"/>
                    <a:lumOff val="35000"/>
                  </a:schemeClr>
                </a:solidFill>
              </a:rPr>
              <a:t> </a:t>
            </a:r>
            <a:r>
              <a:rPr lang="en-US" sz="1800" kern="0" dirty="0">
                <a:solidFill>
                  <a:schemeClr val="tx1">
                    <a:lumMod val="65000"/>
                    <a:lumOff val="35000"/>
                  </a:schemeClr>
                </a:solidFill>
              </a:rPr>
              <a:t>valuable proprietary information, yet often it is not recognized as such and given away or made available at far below its value.</a:t>
            </a:r>
            <a:br>
              <a:rPr lang="en-US" sz="1800" kern="0" dirty="0">
                <a:solidFill>
                  <a:schemeClr val="tx1">
                    <a:lumMod val="65000"/>
                    <a:lumOff val="35000"/>
                  </a:schemeClr>
                </a:solidFill>
              </a:rPr>
            </a:br>
            <a:br>
              <a:rPr lang="en-US" sz="1800" kern="0" dirty="0">
                <a:solidFill>
                  <a:schemeClr val="tx1">
                    <a:lumMod val="65000"/>
                    <a:lumOff val="35000"/>
                  </a:schemeClr>
                </a:solidFill>
              </a:rPr>
            </a:br>
            <a:r>
              <a:rPr lang="en-US" sz="1800" kern="0" dirty="0">
                <a:solidFill>
                  <a:schemeClr val="tx1">
                    <a:lumMod val="65000"/>
                    <a:lumOff val="35000"/>
                  </a:schemeClr>
                </a:solidFill>
              </a:rPr>
              <a:t>IBV Performance Data and Benchmarking reports are meant to provide a body of content that can be used in revenue-generating business development and engagement delivery. </a:t>
            </a:r>
            <a:br>
              <a:rPr lang="en-US" sz="1800" kern="0" dirty="0">
                <a:solidFill>
                  <a:schemeClr val="tx1">
                    <a:lumMod val="65000"/>
                    <a:lumOff val="35000"/>
                  </a:schemeClr>
                </a:solidFill>
              </a:rPr>
            </a:br>
            <a:br>
              <a:rPr lang="en-US" sz="1800" kern="0" dirty="0">
                <a:solidFill>
                  <a:schemeClr val="tx1">
                    <a:lumMod val="65000"/>
                    <a:lumOff val="35000"/>
                  </a:schemeClr>
                </a:solidFill>
              </a:rPr>
            </a:br>
            <a:br>
              <a:rPr lang="en-US" sz="1800" kern="0" dirty="0">
                <a:solidFill>
                  <a:schemeClr val="tx1">
                    <a:lumMod val="65000"/>
                    <a:lumOff val="35000"/>
                  </a:schemeClr>
                </a:solidFill>
              </a:rPr>
            </a:br>
            <a:br>
              <a:rPr lang="en-US" sz="1800" kern="0" dirty="0">
                <a:solidFill>
                  <a:schemeClr val="tx1">
                    <a:lumMod val="65000"/>
                    <a:lumOff val="35000"/>
                  </a:schemeClr>
                </a:solidFill>
              </a:rPr>
            </a:br>
            <a:endParaRPr lang="en-US" sz="1800" kern="0" dirty="0">
              <a:solidFill>
                <a:schemeClr val="tx1">
                  <a:lumMod val="65000"/>
                  <a:lumOff val="35000"/>
                </a:schemeClr>
              </a:solidFill>
            </a:endParaRPr>
          </a:p>
        </p:txBody>
      </p:sp>
      <p:sp>
        <p:nvSpPr>
          <p:cNvPr id="32" name="Title 1">
            <a:extLst>
              <a:ext uri="{FF2B5EF4-FFF2-40B4-BE49-F238E27FC236}">
                <a16:creationId xmlns:a16="http://schemas.microsoft.com/office/drawing/2014/main" id="{A6D894D0-BF4F-AAB8-2C18-3585D5098B76}"/>
              </a:ext>
            </a:extLst>
          </p:cNvPr>
          <p:cNvSpPr txBox="1">
            <a:spLocks/>
          </p:cNvSpPr>
          <p:nvPr/>
        </p:nvSpPr>
        <p:spPr>
          <a:xfrm>
            <a:off x="4089679" y="4114800"/>
            <a:ext cx="10058400" cy="347472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5400" b="1" i="0" kern="1200">
                <a:solidFill>
                  <a:schemeClr val="tx1"/>
                </a:solidFill>
                <a:latin typeface="Arial" charset="0"/>
                <a:ea typeface="Arial" charset="0"/>
                <a:cs typeface="Arial" charset="0"/>
              </a:defRPr>
            </a:lvl1pPr>
          </a:lstStyle>
          <a:p>
            <a:pPr>
              <a:lnSpc>
                <a:spcPct val="110000"/>
              </a:lnSpc>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Examples of proper usage include:</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Presenting a selection of insights or metric values to a client as part of your selling efforts</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Including a selection of material in a client proposal or deliverable </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Including a selection of material in IBM solution or marketing collateral</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Presenting or including a selection of material in an analyst briefing</a:t>
            </a:r>
          </a:p>
          <a:p>
            <a:pPr marL="285750" indent="-285750">
              <a:lnSpc>
                <a:spcPct val="110000"/>
              </a:lnSpc>
              <a:buFont typeface=".AppleSystemUIFont" charset="-120"/>
              <a:buChar char="–"/>
            </a:pPr>
            <a:endParaRPr lang="en-US" sz="1800" b="0" dirty="0">
              <a:solidFill>
                <a:srgbClr val="000000">
                  <a:lumMod val="65000"/>
                  <a:lumOff val="35000"/>
                </a:srgbClr>
              </a:solidFill>
              <a:latin typeface="IBM Plex Sans Light" panose="020B0403050203000203" pitchFamily="34" charset="0"/>
              <a:ea typeface="IBM Plex Sans" charset="0"/>
              <a:cs typeface="IBM Plex Sans" charset="0"/>
            </a:endParaRPr>
          </a:p>
          <a:p>
            <a:pPr>
              <a:lnSpc>
                <a:spcPct val="110000"/>
              </a:lnSpc>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Examples of </a:t>
            </a:r>
            <a:r>
              <a:rPr lang="en-US" sz="1800" b="0" dirty="0">
                <a:solidFill>
                  <a:srgbClr val="000000">
                    <a:lumMod val="65000"/>
                    <a:lumOff val="35000"/>
                  </a:srgbClr>
                </a:solidFill>
                <a:latin typeface="IBM Plex Sans Medm" panose="020B0603050203000203" pitchFamily="34" charset="0"/>
                <a:ea typeface="IBM Plex Sans" charset="0"/>
                <a:cs typeface="IBM Plex Sans" charset="0"/>
              </a:rPr>
              <a:t>improper usage </a:t>
            </a: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include:</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Distributing to an undefined audience without explicit written permission from the IBV (contact </a:t>
            </a:r>
            <a:r>
              <a:rPr lang="en-US" sz="1800" b="0" dirty="0">
                <a:solidFill>
                  <a:srgbClr val="000000">
                    <a:lumMod val="65000"/>
                    <a:lumOff val="35000"/>
                  </a:srgbClr>
                </a:solidFill>
                <a:latin typeface="IBM Plex Sans Light" panose="020B0403050203000203" pitchFamily="34" charset="0"/>
                <a:ea typeface="IBM Plex Sans" charset="0"/>
                <a:cs typeface="IBM Plex Sans" charset="0"/>
                <a:hlinkClick r:id="rId3"/>
              </a:rPr>
              <a:t>global.benchmarking@us.ibm.com</a:t>
            </a: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“Giving away" (i.e., simply handing over) the entire report to a client</a:t>
            </a:r>
          </a:p>
          <a:p>
            <a:pPr marL="285750" indent="-285750">
              <a:lnSpc>
                <a:spcPct val="110000"/>
              </a:lnSpc>
              <a:buFont typeface=".AppleSystemUIFont" charset="-120"/>
              <a:buChar char="–"/>
            </a:pPr>
            <a:r>
              <a:rPr lang="en-US" sz="1800" b="0" dirty="0">
                <a:solidFill>
                  <a:srgbClr val="000000">
                    <a:lumMod val="65000"/>
                    <a:lumOff val="35000"/>
                  </a:srgbClr>
                </a:solidFill>
                <a:latin typeface="IBM Plex Sans Light" panose="020B0403050203000203" pitchFamily="34" charset="0"/>
                <a:ea typeface="IBM Plex Sans" charset="0"/>
                <a:cs typeface="IBM Plex Sans" charset="0"/>
              </a:rPr>
              <a:t>Sharing any material from this report with other consulting firms (including McKinsey, Mercer, Deloitte, etc.) – even if they are working for/with IBM</a:t>
            </a:r>
            <a:br>
              <a:rPr lang="en-US" sz="1800" b="0" dirty="0">
                <a:solidFill>
                  <a:srgbClr val="000000">
                    <a:lumMod val="65000"/>
                    <a:lumOff val="35000"/>
                  </a:srgbClr>
                </a:solidFill>
                <a:latin typeface="IBM Plex Sans Light" panose="020B0403050203000203" pitchFamily="34" charset="0"/>
                <a:ea typeface="IBM Plex Sans" charset="0"/>
                <a:cs typeface="IBM Plex Sans" charset="0"/>
              </a:rPr>
            </a:br>
            <a:br>
              <a:rPr lang="en-US" sz="1800" b="0" dirty="0">
                <a:solidFill>
                  <a:srgbClr val="000000">
                    <a:lumMod val="65000"/>
                    <a:lumOff val="35000"/>
                  </a:srgbClr>
                </a:solidFill>
                <a:latin typeface="IBM Plex Sans Light" panose="020B0403050203000203" pitchFamily="34" charset="0"/>
                <a:ea typeface="IBM Plex Sans" charset="0"/>
                <a:cs typeface="IBM Plex Sans" charset="0"/>
              </a:rPr>
            </a:br>
            <a:endParaRPr lang="en-US" sz="1800" b="0" dirty="0">
              <a:solidFill>
                <a:srgbClr val="000000">
                  <a:lumMod val="65000"/>
                  <a:lumOff val="35000"/>
                </a:srgbClr>
              </a:solidFill>
              <a:latin typeface="IBM Plex Sans Light" panose="020B0403050203000203" pitchFamily="34" charset="0"/>
              <a:ea typeface="IBM Plex Sans" charset="0"/>
              <a:cs typeface="IBM Plex Sans" charset="0"/>
            </a:endParaRPr>
          </a:p>
        </p:txBody>
      </p:sp>
    </p:spTree>
    <p:extLst>
      <p:ext uri="{BB962C8B-B14F-4D97-AF65-F5344CB8AC3E}">
        <p14:creationId xmlns:p14="http://schemas.microsoft.com/office/powerpoint/2010/main" val="272460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63B4F-0540-E057-57C7-D4272E7EBDBE}"/>
            </a:ext>
          </a:extLst>
        </p:cNvPr>
        <p:cNvGrpSpPr/>
        <p:nvPr/>
      </p:nvGrpSpPr>
      <p:grpSpPr>
        <a:xfrm>
          <a:off x="0" y="0"/>
          <a:ext cx="0" cy="0"/>
          <a:chOff x="0" y="0"/>
          <a:chExt cx="0" cy="0"/>
        </a:xfrm>
      </p:grpSpPr>
      <p:graphicFrame>
        <p:nvGraphicFramePr>
          <p:cNvPr id="15" name="Content Placeholder 9">
            <a:extLst>
              <a:ext uri="{FF2B5EF4-FFF2-40B4-BE49-F238E27FC236}">
                <a16:creationId xmlns:a16="http://schemas.microsoft.com/office/drawing/2014/main" id="{C1CD8F99-FA4D-EBF7-E758-4BCC2EAE2406}"/>
              </a:ext>
            </a:extLst>
          </p:cNvPr>
          <p:cNvGraphicFramePr>
            <a:graphicFrameLocks noGrp="1"/>
          </p:cNvGraphicFramePr>
          <p:nvPr>
            <p:ph type="tbl" sz="quarter" idx="13"/>
            <p:extLst>
              <p:ext uri="{D42A27DB-BD31-4B8C-83A1-F6EECF244321}">
                <p14:modId xmlns:p14="http://schemas.microsoft.com/office/powerpoint/2010/main" val="527088403"/>
              </p:ext>
            </p:extLst>
          </p:nvPr>
        </p:nvGraphicFramePr>
        <p:xfrm>
          <a:off x="3886200" y="457200"/>
          <a:ext cx="10287000" cy="7086600"/>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F4D86262-179B-EE49-F395-37E2CE38E176}"/>
              </a:ext>
            </a:extLst>
          </p:cNvPr>
          <p:cNvSpPr>
            <a:spLocks noGrp="1"/>
          </p:cNvSpPr>
          <p:nvPr>
            <p:ph type="title"/>
          </p:nvPr>
        </p:nvSpPr>
        <p:spPr>
          <a:xfrm>
            <a:off x="442912" y="1524000"/>
            <a:ext cx="2940710" cy="4191000"/>
          </a:xfrm>
        </p:spPr>
        <p:txBody>
          <a:bodyPr/>
          <a:lstStyle/>
          <a:p>
            <a:pPr algn="l" fontAlgn="base">
              <a:spcBef>
                <a:spcPct val="0"/>
              </a:spcBef>
              <a:spcAft>
                <a:spcPct val="0"/>
              </a:spcAft>
              <a:buNone/>
              <a:defRPr kumimoji="0" b="0" i="0" normalizeH="0" noProof="0">
                <a:uLnTx/>
                <a:uFillTx/>
                <a:latin typeface="Arial" pitchFamily="34" charset="0"/>
                <a:ea typeface="+mn-ea"/>
                <a:cs typeface="+mn-cs"/>
              </a:defRPr>
            </a:pPr>
            <a:r>
              <a:rPr lang="en-US" sz="3200" dirty="0">
                <a:latin typeface="+mj-lt"/>
              </a:rPr>
              <a:t>Code generation is the most widely implemented generative AI use case – and is rated the most effective</a:t>
            </a:r>
            <a:endParaRPr lang="en-US" sz="2400" dirty="0">
              <a:latin typeface="+mj-lt"/>
            </a:endParaRPr>
          </a:p>
        </p:txBody>
      </p:sp>
      <p:sp>
        <p:nvSpPr>
          <p:cNvPr id="3" name="Text Placeholder 2">
            <a:extLst>
              <a:ext uri="{FF2B5EF4-FFF2-40B4-BE49-F238E27FC236}">
                <a16:creationId xmlns:a16="http://schemas.microsoft.com/office/drawing/2014/main" id="{A4DC8B64-26CE-E2CB-7DB3-DD36AEE7AA8B}"/>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US" dirty="0"/>
          </a:p>
        </p:txBody>
      </p:sp>
      <p:sp>
        <p:nvSpPr>
          <p:cNvPr id="4" name="Text Placeholder 3">
            <a:extLst>
              <a:ext uri="{FF2B5EF4-FFF2-40B4-BE49-F238E27FC236}">
                <a16:creationId xmlns:a16="http://schemas.microsoft.com/office/drawing/2014/main" id="{A3EE907A-08FE-4C2E-2131-C89399678298}"/>
              </a:ext>
            </a:extLst>
          </p:cNvPr>
          <p:cNvSpPr>
            <a:spLocks noGrp="1"/>
          </p:cNvSpPr>
          <p:nvPr>
            <p:ph type="body" sz="quarter" idx="17"/>
          </p:nvPr>
        </p:nvSpPr>
        <p:spPr/>
        <p:txBody>
          <a:bodyPr/>
          <a:lstStyle/>
          <a:p>
            <a:r>
              <a:rPr lang="en-US" dirty="0"/>
              <a:t>Generative AI use cases</a:t>
            </a:r>
          </a:p>
        </p:txBody>
      </p:sp>
      <p:grpSp>
        <p:nvGrpSpPr>
          <p:cNvPr id="9" name="Group 8">
            <a:extLst>
              <a:ext uri="{FF2B5EF4-FFF2-40B4-BE49-F238E27FC236}">
                <a16:creationId xmlns:a16="http://schemas.microsoft.com/office/drawing/2014/main" id="{6C3F9EEB-1609-E182-3F86-4C9E09D89A39}"/>
              </a:ext>
            </a:extLst>
          </p:cNvPr>
          <p:cNvGrpSpPr/>
          <p:nvPr/>
        </p:nvGrpSpPr>
        <p:grpSpPr>
          <a:xfrm>
            <a:off x="0" y="0"/>
            <a:ext cx="1524000" cy="1524000"/>
            <a:chOff x="0" y="0"/>
            <a:chExt cx="1524000" cy="1524000"/>
          </a:xfrm>
        </p:grpSpPr>
      </p:grpSp>
      <p:graphicFrame>
        <p:nvGraphicFramePr>
          <p:cNvPr id="16" name="Table 15">
            <a:extLst>
              <a:ext uri="{FF2B5EF4-FFF2-40B4-BE49-F238E27FC236}">
                <a16:creationId xmlns:a16="http://schemas.microsoft.com/office/drawing/2014/main" id="{994C5C07-6DC0-109E-4445-7ED09AD5AC52}"/>
              </a:ext>
            </a:extLst>
          </p:cNvPr>
          <p:cNvGraphicFramePr>
            <a:graphicFrameLocks noGrp="1"/>
          </p:cNvGraphicFramePr>
          <p:nvPr>
            <p:extLst>
              <p:ext uri="{D42A27DB-BD31-4B8C-83A1-F6EECF244321}">
                <p14:modId xmlns:p14="http://schemas.microsoft.com/office/powerpoint/2010/main" val="1706719809"/>
              </p:ext>
            </p:extLst>
          </p:nvPr>
        </p:nvGraphicFramePr>
        <p:xfrm>
          <a:off x="8077200" y="1549717"/>
          <a:ext cx="4495800" cy="558165"/>
        </p:xfrm>
        <a:graphic>
          <a:graphicData uri="http://schemas.openxmlformats.org/drawingml/2006/table">
            <a:tbl>
              <a:tblPr>
                <a:tableStyleId>{5C22544A-7EE6-4342-B048-85BDC9FD1C3A}</a:tableStyleId>
              </a:tblPr>
              <a:tblGrid>
                <a:gridCol w="2081389">
                  <a:extLst>
                    <a:ext uri="{9D8B030D-6E8A-4147-A177-3AD203B41FA5}">
                      <a16:colId xmlns:a16="http://schemas.microsoft.com/office/drawing/2014/main" val="1657896669"/>
                    </a:ext>
                  </a:extLst>
                </a:gridCol>
                <a:gridCol w="416278">
                  <a:extLst>
                    <a:ext uri="{9D8B030D-6E8A-4147-A177-3AD203B41FA5}">
                      <a16:colId xmlns:a16="http://schemas.microsoft.com/office/drawing/2014/main" val="1291907591"/>
                    </a:ext>
                  </a:extLst>
                </a:gridCol>
                <a:gridCol w="1998133">
                  <a:extLst>
                    <a:ext uri="{9D8B030D-6E8A-4147-A177-3AD203B41FA5}">
                      <a16:colId xmlns:a16="http://schemas.microsoft.com/office/drawing/2014/main" val="3710678220"/>
                    </a:ext>
                  </a:extLst>
                </a:gridCol>
              </a:tblGrid>
              <a:tr h="322758">
                <a:tc>
                  <a:txBody>
                    <a:bodyPr/>
                    <a:lstStyle/>
                    <a:p>
                      <a:pPr marL="0" marR="0" lvl="0" indent="0" algn="r" defTabSz="1160222" rtl="0" eaLnBrk="1" fontAlgn="b" latinLnBrk="0" hangingPunct="1">
                        <a:lnSpc>
                          <a:spcPct val="100000"/>
                        </a:lnSpc>
                        <a:spcBef>
                          <a:spcPts val="0"/>
                        </a:spcBef>
                        <a:spcAft>
                          <a:spcPts val="0"/>
                        </a:spcAft>
                        <a:buClrTx/>
                        <a:buSzTx/>
                        <a:buFontTx/>
                        <a:buNone/>
                        <a:tabLst/>
                        <a:defRPr/>
                      </a:pPr>
                      <a:r>
                        <a:rPr lang="en-US" sz="1200" b="0" i="0" u="none" strike="noStrike" baseline="0" dirty="0">
                          <a:solidFill>
                            <a:schemeClr val="tx1"/>
                          </a:solidFill>
                          <a:latin typeface="IBM Plex Sans Light" panose="020B0403050203000203" pitchFamily="34" charset="0"/>
                        </a:rPr>
                        <a:t>Top 5 use cases – business impact + technical feasibility</a:t>
                      </a:r>
                    </a:p>
                    <a:p>
                      <a:pPr marL="0" marR="0" lvl="0" indent="0" algn="r" defTabSz="1160222" rtl="0" eaLnBrk="1" fontAlgn="b" latinLnBrk="0" hangingPunct="1">
                        <a:lnSpc>
                          <a:spcPct val="100000"/>
                        </a:lnSpc>
                        <a:spcBef>
                          <a:spcPts val="0"/>
                        </a:spcBef>
                        <a:spcAft>
                          <a:spcPts val="0"/>
                        </a:spcAft>
                        <a:buClrTx/>
                        <a:buSzTx/>
                        <a:buFontTx/>
                        <a:buNone/>
                        <a:tabLst/>
                        <a:defRPr/>
                      </a:pPr>
                      <a:r>
                        <a:rPr lang="en-US" sz="1200" b="0" i="0" u="none" strike="noStrike" baseline="0" dirty="0">
                          <a:solidFill>
                            <a:schemeClr val="tx1"/>
                          </a:solidFill>
                          <a:latin typeface="IBM Plex Sans Light" panose="020B0403050203000203" pitchFamily="34" charset="0"/>
                        </a:rPr>
                        <a:t> (all respondents)</a:t>
                      </a:r>
                      <a:endParaRPr lang="en-ZA" sz="1200" b="0" i="0" u="none" strike="noStrike" dirty="0">
                        <a:solidFill>
                          <a:schemeClr val="tx1"/>
                        </a:solidFill>
                        <a:effectLst/>
                        <a:latin typeface="IBM Plex Sans Light" panose="020B0403050203000203"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endParaRPr lang="en-ZA" sz="1200" b="0" i="0" u="none" strike="noStrike" dirty="0">
                        <a:solidFill>
                          <a:schemeClr val="tx1"/>
                        </a:solidFill>
                        <a:effectLst/>
                        <a:latin typeface="IBM Plex Sans Light" panose="020B0403050203000203" pitchFamily="34" charset="0"/>
                      </a:endParaRP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ZA" sz="1200" b="0" i="0" u="none" strike="noStrike" dirty="0">
                          <a:solidFill>
                            <a:schemeClr val="tx1"/>
                          </a:solidFill>
                          <a:effectLst/>
                          <a:latin typeface="IBM Plex Sans Light" panose="020B0403050203000203" pitchFamily="34" charset="0"/>
                        </a:rPr>
                        <a:t>Use cases implemented </a:t>
                      </a:r>
                    </a:p>
                    <a:p>
                      <a:pPr algn="l" fontAlgn="b"/>
                      <a:r>
                        <a:rPr lang="en-ZA" sz="1200" b="0" i="0" u="none" strike="noStrike" dirty="0">
                          <a:solidFill>
                            <a:schemeClr val="tx1"/>
                          </a:solidFill>
                          <a:effectLst/>
                          <a:latin typeface="IBM Plex Sans Light" panose="020B0403050203000203" pitchFamily="34" charset="0"/>
                        </a:rPr>
                        <a:t>(all respondents)</a:t>
                      </a:r>
                    </a:p>
                  </a:txBody>
                  <a:tcPr marL="9525" marR="9525" marT="9525"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52730300"/>
                  </a:ext>
                </a:extLst>
              </a:tr>
            </a:tbl>
          </a:graphicData>
        </a:graphic>
      </p:graphicFrame>
    </p:spTree>
    <p:extLst>
      <p:ext uri="{BB962C8B-B14F-4D97-AF65-F5344CB8AC3E}">
        <p14:creationId xmlns:p14="http://schemas.microsoft.com/office/powerpoint/2010/main" val="2983406671"/>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E5767D-3B68-D93D-9FA4-7B8C7292A788}"/>
              </a:ext>
            </a:extLst>
          </p:cNvPr>
          <p:cNvSpPr>
            <a:spLocks noGrp="1"/>
          </p:cNvSpPr>
          <p:nvPr>
            <p:ph type="title"/>
          </p:nvPr>
        </p:nvSpPr>
        <p:spPr>
          <a:xfrm>
            <a:off x="457200" y="1524000"/>
            <a:ext cx="2971800" cy="3657600"/>
          </a:xfrm>
        </p:spPr>
        <p:txBody>
          <a:bodyPr/>
          <a:lstStyle/>
          <a:p>
            <a:r>
              <a:rPr lang="en-US" sz="3200" dirty="0">
                <a:solidFill>
                  <a:schemeClr val="tx1"/>
                </a:solidFill>
              </a:rPr>
              <a:t>Machine learning skills are most important to companies</a:t>
            </a:r>
            <a:endParaRPr lang="en-SG" sz="3200" dirty="0">
              <a:solidFill>
                <a:schemeClr val="tx1"/>
              </a:solidFill>
            </a:endParaRPr>
          </a:p>
        </p:txBody>
      </p:sp>
      <p:sp>
        <p:nvSpPr>
          <p:cNvPr id="11" name="Text Placeholder 10">
            <a:extLst>
              <a:ext uri="{FF2B5EF4-FFF2-40B4-BE49-F238E27FC236}">
                <a16:creationId xmlns:a16="http://schemas.microsoft.com/office/drawing/2014/main" id="{766F1785-57CA-6D35-1CF9-04D6ACAFD108}"/>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graphicFrame>
        <p:nvGraphicFramePr>
          <p:cNvPr id="17" name="ChartObject" descr="MarketSight_Chart">
            <a:extLst>
              <a:ext uri="{FF2B5EF4-FFF2-40B4-BE49-F238E27FC236}">
                <a16:creationId xmlns:a16="http://schemas.microsoft.com/office/drawing/2014/main" id="{BC780E1B-24A1-2A40-19D0-474BE7BCB13A}"/>
              </a:ext>
            </a:extLst>
          </p:cNvPr>
          <p:cNvGraphicFramePr>
            <a:graphicFrameLocks noGrp="1"/>
          </p:cNvGraphicFramePr>
          <p:nvPr/>
        </p:nvGraphicFramePr>
        <p:xfrm>
          <a:off x="3886200" y="265176"/>
          <a:ext cx="10287000" cy="7735824"/>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3">
            <a:extLst>
              <a:ext uri="{FF2B5EF4-FFF2-40B4-BE49-F238E27FC236}">
                <a16:creationId xmlns:a16="http://schemas.microsoft.com/office/drawing/2014/main" id="{79925A92-194A-6C4C-80E9-1A863D2ED7F7}"/>
              </a:ext>
            </a:extLst>
          </p:cNvPr>
          <p:cNvSpPr txBox="1">
            <a:spLocks/>
          </p:cNvSpPr>
          <p:nvPr/>
        </p:nvSpPr>
        <p:spPr>
          <a:xfrm>
            <a:off x="381004" y="182880"/>
            <a:ext cx="2971796" cy="274319"/>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1000" dirty="0">
                <a:solidFill>
                  <a:srgbClr val="6F6F6F"/>
                </a:solidFill>
                <a:latin typeface="IBM Plex Sans Medm" panose="020B0503050203000203" pitchFamily="34" charset="0"/>
              </a:rPr>
              <a:t>Skills</a:t>
            </a:r>
            <a:endParaRPr lang="en-SG" sz="1000" dirty="0">
              <a:solidFill>
                <a:srgbClr val="6F6F6F"/>
              </a:solidFill>
              <a:latin typeface="IBM Plex Sans Medm" panose="020B0503050203000203" pitchFamily="34" charset="0"/>
            </a:endParaRPr>
          </a:p>
        </p:txBody>
      </p:sp>
    </p:spTree>
    <p:extLst>
      <p:ext uri="{BB962C8B-B14F-4D97-AF65-F5344CB8AC3E}">
        <p14:creationId xmlns:p14="http://schemas.microsoft.com/office/powerpoint/2010/main" val="2901998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58113-A5FD-9BA4-EDA8-BC7E735088BD}"/>
            </a:ext>
          </a:extLst>
        </p:cNvPr>
        <p:cNvGrpSpPr/>
        <p:nvPr/>
      </p:nvGrpSpPr>
      <p:grpSpPr>
        <a:xfrm>
          <a:off x="0" y="0"/>
          <a:ext cx="0" cy="0"/>
          <a:chOff x="0" y="0"/>
          <a:chExt cx="0" cy="0"/>
        </a:xfrm>
      </p:grpSpPr>
      <p:sp>
        <p:nvSpPr>
          <p:cNvPr id="4" name="Expression…">
            <a:extLst>
              <a:ext uri="{FF2B5EF4-FFF2-40B4-BE49-F238E27FC236}">
                <a16:creationId xmlns:a16="http://schemas.microsoft.com/office/drawing/2014/main" id="{C4E2E935-AA1D-811E-775C-D1C0E6B9BBAF}"/>
              </a:ext>
            </a:extLst>
          </p:cNvPr>
          <p:cNvSpPr txBox="1">
            <a:spLocks noGrp="1"/>
          </p:cNvSpPr>
          <p:nvPr>
            <p:ph type="title"/>
          </p:nvPr>
        </p:nvSpPr>
        <p:spPr>
          <a:xfrm>
            <a:off x="457199" y="457200"/>
            <a:ext cx="10515601" cy="35583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Relationship between individual AI use cases and IT performance (KPIs)</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798918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11479" y="2057400"/>
            <a:ext cx="3017521" cy="3657600"/>
          </a:xfrm>
        </p:spPr>
        <p:txBody>
          <a:bodyPr/>
          <a:lstStyle/>
          <a:p>
            <a:r>
              <a:rPr lang="en-US" sz="3200" dirty="0">
                <a:solidFill>
                  <a:schemeClr val="tx1"/>
                </a:solidFill>
              </a:rPr>
              <a:t>With AI,  companies implement major releases faster</a:t>
            </a:r>
            <a:endParaRPr lang="en-SG" sz="3200" dirty="0">
              <a:solidFill>
                <a:schemeClr val="tx1"/>
              </a:solidFill>
            </a:endParaRPr>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1"/>
          </p:nvPr>
        </p:nvSpPr>
        <p:spPr/>
        <p:txBody>
          <a:bodyPr/>
          <a:lstStyle/>
          <a:p>
            <a:r>
              <a:rPr lang="en-US" sz="1000" kern="1200" dirty="0">
                <a:solidFill>
                  <a:srgbClr val="6F6F6F"/>
                </a:solidFill>
                <a:latin typeface="IBM Plex Sans Medm" panose="020B0503050203000203" pitchFamily="34" charset="0"/>
                <a:ea typeface="+mn-ea"/>
                <a:cs typeface="+mn-cs"/>
              </a:rPr>
              <a:t>Impact of AI on IT performance</a:t>
            </a:r>
            <a:endParaRPr lang="en-SG" dirty="0"/>
          </a:p>
        </p:txBody>
      </p:sp>
      <p:sp>
        <p:nvSpPr>
          <p:cNvPr id="4" name="Content Placeholder 3">
            <a:extLst>
              <a:ext uri="{FF2B5EF4-FFF2-40B4-BE49-F238E27FC236}">
                <a16:creationId xmlns:a16="http://schemas.microsoft.com/office/drawing/2014/main" id="{6A2CED35-813E-7067-D073-D7EEDF766369}"/>
              </a:ext>
            </a:extLst>
          </p:cNvPr>
          <p:cNvSpPr>
            <a:spLocks noGrp="1"/>
          </p:cNvSpPr>
          <p:nvPr>
            <p:ph idx="10"/>
          </p:nvPr>
        </p:nvSpPr>
        <p:spPr>
          <a:xfrm>
            <a:off x="7315200" y="2895600"/>
            <a:ext cx="3429000" cy="4419600"/>
          </a:xfrm>
        </p:spPr>
        <p:txBody>
          <a:bodyPr/>
          <a:lstStyle/>
          <a:p>
            <a:pPr algn="ctr"/>
            <a:r>
              <a:rPr lang="en-SG" dirty="0"/>
              <a:t>Using AI for dynamic resource allocation</a:t>
            </a:r>
          </a:p>
        </p:txBody>
      </p:sp>
      <p:sp>
        <p:nvSpPr>
          <p:cNvPr id="15" name="Content Placeholder 14">
            <a:extLst>
              <a:ext uri="{FF2B5EF4-FFF2-40B4-BE49-F238E27FC236}">
                <a16:creationId xmlns:a16="http://schemas.microsoft.com/office/drawing/2014/main" id="{51443D46-E40A-008B-30E1-C0CADA7E101D}"/>
              </a:ext>
            </a:extLst>
          </p:cNvPr>
          <p:cNvSpPr>
            <a:spLocks noGrp="1"/>
          </p:cNvSpPr>
          <p:nvPr>
            <p:ph idx="12"/>
          </p:nvPr>
        </p:nvSpPr>
        <p:spPr>
          <a:xfrm>
            <a:off x="3886200" y="2895600"/>
            <a:ext cx="3200400" cy="4419600"/>
          </a:xfrm>
        </p:spPr>
        <p:txBody>
          <a:bodyPr/>
          <a:lstStyle/>
          <a:p>
            <a:r>
              <a:rPr lang="en-US" dirty="0"/>
              <a:t>Using AI for code generation</a:t>
            </a:r>
          </a:p>
        </p:txBody>
      </p:sp>
      <p:sp>
        <p:nvSpPr>
          <p:cNvPr id="16" name="Content Placeholder 15">
            <a:extLst>
              <a:ext uri="{FF2B5EF4-FFF2-40B4-BE49-F238E27FC236}">
                <a16:creationId xmlns:a16="http://schemas.microsoft.com/office/drawing/2014/main" id="{F6F338FF-B75F-0F98-E42D-A43AF0713B24}"/>
              </a:ext>
            </a:extLst>
          </p:cNvPr>
          <p:cNvSpPr>
            <a:spLocks noGrp="1"/>
          </p:cNvSpPr>
          <p:nvPr>
            <p:ph idx="13"/>
          </p:nvPr>
        </p:nvSpPr>
        <p:spPr>
          <a:xfrm>
            <a:off x="10972800" y="2895600"/>
            <a:ext cx="3429000" cy="4419600"/>
          </a:xfrm>
        </p:spPr>
        <p:txBody>
          <a:bodyPr/>
          <a:lstStyle/>
          <a:p>
            <a:r>
              <a:rPr lang="en-US" dirty="0"/>
              <a:t>Using AI for security enhancement</a:t>
            </a:r>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grpSp>
        <p:nvGrpSpPr>
          <p:cNvPr id="6" name="Group 5">
            <a:extLst>
              <a:ext uri="{FF2B5EF4-FFF2-40B4-BE49-F238E27FC236}">
                <a16:creationId xmlns:a16="http://schemas.microsoft.com/office/drawing/2014/main" id="{53F0E600-9F9C-B483-F164-01029FA89B89}"/>
              </a:ext>
            </a:extLst>
          </p:cNvPr>
          <p:cNvGrpSpPr/>
          <p:nvPr/>
        </p:nvGrpSpPr>
        <p:grpSpPr>
          <a:xfrm>
            <a:off x="3479466" y="4241118"/>
            <a:ext cx="3924300" cy="2738505"/>
            <a:chOff x="4076700" y="2667000"/>
            <a:chExt cx="4480560" cy="4337907"/>
          </a:xfrm>
        </p:grpSpPr>
        <p:graphicFrame>
          <p:nvGraphicFramePr>
            <p:cNvPr id="20" name="Chart 19">
              <a:extLst>
                <a:ext uri="{FF2B5EF4-FFF2-40B4-BE49-F238E27FC236}">
                  <a16:creationId xmlns:a16="http://schemas.microsoft.com/office/drawing/2014/main" id="{9B5C4C81-62FE-87D3-6253-E090789E8600}"/>
                </a:ext>
              </a:extLst>
            </p:cNvPr>
            <p:cNvGraphicFramePr/>
            <p:nvPr/>
          </p:nvGraphicFramePr>
          <p:xfrm>
            <a:off x="4076700" y="2667000"/>
            <a:ext cx="448056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A988B434-3BFA-D8B4-2A56-FCCCCAAF119C}"/>
                </a:ext>
              </a:extLst>
            </p:cNvPr>
            <p:cNvSpPr txBox="1"/>
            <p:nvPr/>
          </p:nvSpPr>
          <p:spPr>
            <a:xfrm>
              <a:off x="6645074" y="6517375"/>
              <a:ext cx="1218015" cy="487532"/>
            </a:xfrm>
            <a:prstGeom prst="rect">
              <a:avLst/>
            </a:prstGeom>
            <a:noFill/>
          </p:spPr>
          <p:txBody>
            <a:bodyPr wrap="square">
              <a:spAutoFit/>
            </a:bodyPr>
            <a:lstStyle/>
            <a:p>
              <a:r>
                <a:rPr lang="en-US" sz="1400" dirty="0"/>
                <a:t>Yes</a:t>
              </a:r>
              <a:endParaRPr lang="en-SG" sz="1400" dirty="0"/>
            </a:p>
          </p:txBody>
        </p:sp>
        <p:sp>
          <p:nvSpPr>
            <p:cNvPr id="23" name="TextBox 22">
              <a:extLst>
                <a:ext uri="{FF2B5EF4-FFF2-40B4-BE49-F238E27FC236}">
                  <a16:creationId xmlns:a16="http://schemas.microsoft.com/office/drawing/2014/main" id="{820E2D4A-E705-E489-25C6-6B7A57E829AB}"/>
                </a:ext>
              </a:extLst>
            </p:cNvPr>
            <p:cNvSpPr txBox="1"/>
            <p:nvPr/>
          </p:nvSpPr>
          <p:spPr>
            <a:xfrm>
              <a:off x="5329653" y="6517375"/>
              <a:ext cx="1257802" cy="487532"/>
            </a:xfrm>
            <a:prstGeom prst="rect">
              <a:avLst/>
            </a:prstGeom>
            <a:noFill/>
          </p:spPr>
          <p:txBody>
            <a:bodyPr wrap="square">
              <a:spAutoFit/>
            </a:bodyPr>
            <a:lstStyle/>
            <a:p>
              <a:r>
                <a:rPr lang="en-US" sz="1400" dirty="0"/>
                <a:t>No</a:t>
              </a:r>
              <a:endParaRPr lang="en-SG" sz="1400" dirty="0"/>
            </a:p>
          </p:txBody>
        </p:sp>
      </p:grpSp>
      <p:grpSp>
        <p:nvGrpSpPr>
          <p:cNvPr id="5" name="Group 4">
            <a:extLst>
              <a:ext uri="{FF2B5EF4-FFF2-40B4-BE49-F238E27FC236}">
                <a16:creationId xmlns:a16="http://schemas.microsoft.com/office/drawing/2014/main" id="{6AEC7CD3-7884-4DE7-1F8D-57C8FA805A62}"/>
              </a:ext>
            </a:extLst>
          </p:cNvPr>
          <p:cNvGrpSpPr/>
          <p:nvPr/>
        </p:nvGrpSpPr>
        <p:grpSpPr>
          <a:xfrm>
            <a:off x="7062216" y="4238070"/>
            <a:ext cx="3924300" cy="2741553"/>
            <a:chOff x="3787856" y="2708160"/>
            <a:chExt cx="4480560" cy="4342736"/>
          </a:xfrm>
        </p:grpSpPr>
        <p:graphicFrame>
          <p:nvGraphicFramePr>
            <p:cNvPr id="8" name="Chart 7">
              <a:extLst>
                <a:ext uri="{FF2B5EF4-FFF2-40B4-BE49-F238E27FC236}">
                  <a16:creationId xmlns:a16="http://schemas.microsoft.com/office/drawing/2014/main" id="{51EB875F-3C71-1041-82C4-E73ED4CE2964}"/>
                </a:ext>
              </a:extLst>
            </p:cNvPr>
            <p:cNvGraphicFramePr/>
            <p:nvPr/>
          </p:nvGraphicFramePr>
          <p:xfrm>
            <a:off x="3787856" y="2708160"/>
            <a:ext cx="4480560" cy="4041649"/>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A37DADBD-6AC6-0472-E9A3-94CF9710C35E}"/>
                </a:ext>
              </a:extLst>
            </p:cNvPr>
            <p:cNvSpPr txBox="1"/>
            <p:nvPr/>
          </p:nvSpPr>
          <p:spPr>
            <a:xfrm>
              <a:off x="6427373" y="6539776"/>
              <a:ext cx="1210173" cy="487532"/>
            </a:xfrm>
            <a:prstGeom prst="rect">
              <a:avLst/>
            </a:prstGeom>
            <a:noFill/>
          </p:spPr>
          <p:txBody>
            <a:bodyPr wrap="square">
              <a:spAutoFit/>
            </a:bodyPr>
            <a:lstStyle/>
            <a:p>
              <a:r>
                <a:rPr lang="en-US" sz="1400" dirty="0"/>
                <a:t>Yes</a:t>
              </a:r>
              <a:endParaRPr lang="en-SG" sz="1400" dirty="0"/>
            </a:p>
          </p:txBody>
        </p:sp>
        <p:sp>
          <p:nvSpPr>
            <p:cNvPr id="10" name="TextBox 9">
              <a:extLst>
                <a:ext uri="{FF2B5EF4-FFF2-40B4-BE49-F238E27FC236}">
                  <a16:creationId xmlns:a16="http://schemas.microsoft.com/office/drawing/2014/main" id="{AB588D33-E431-AA99-6ED5-BE000DDB7D5D}"/>
                </a:ext>
              </a:extLst>
            </p:cNvPr>
            <p:cNvSpPr txBox="1"/>
            <p:nvPr/>
          </p:nvSpPr>
          <p:spPr>
            <a:xfrm>
              <a:off x="4956198" y="6563364"/>
              <a:ext cx="1210171" cy="487532"/>
            </a:xfrm>
            <a:prstGeom prst="rect">
              <a:avLst/>
            </a:prstGeom>
            <a:noFill/>
          </p:spPr>
          <p:txBody>
            <a:bodyPr wrap="square">
              <a:spAutoFit/>
            </a:bodyPr>
            <a:lstStyle/>
            <a:p>
              <a:r>
                <a:rPr lang="en-US" sz="1400" dirty="0"/>
                <a:t>No</a:t>
              </a:r>
              <a:endParaRPr lang="en-SG" sz="1400" dirty="0"/>
            </a:p>
          </p:txBody>
        </p:sp>
      </p:grpSp>
      <p:grpSp>
        <p:nvGrpSpPr>
          <p:cNvPr id="11" name="Group 10">
            <a:extLst>
              <a:ext uri="{FF2B5EF4-FFF2-40B4-BE49-F238E27FC236}">
                <a16:creationId xmlns:a16="http://schemas.microsoft.com/office/drawing/2014/main" id="{623B723C-F97B-1DDE-EACE-0E0EEFAF6B11}"/>
              </a:ext>
            </a:extLst>
          </p:cNvPr>
          <p:cNvGrpSpPr/>
          <p:nvPr/>
        </p:nvGrpSpPr>
        <p:grpSpPr>
          <a:xfrm>
            <a:off x="10677144" y="4244970"/>
            <a:ext cx="3924300" cy="2734653"/>
            <a:chOff x="4425413" y="3449152"/>
            <a:chExt cx="4480560" cy="4331807"/>
          </a:xfrm>
        </p:grpSpPr>
        <p:graphicFrame>
          <p:nvGraphicFramePr>
            <p:cNvPr id="12" name="Chart 11">
              <a:extLst>
                <a:ext uri="{FF2B5EF4-FFF2-40B4-BE49-F238E27FC236}">
                  <a16:creationId xmlns:a16="http://schemas.microsoft.com/office/drawing/2014/main" id="{B0EEED68-00F4-EB02-E988-43289602368B}"/>
                </a:ext>
              </a:extLst>
            </p:cNvPr>
            <p:cNvGraphicFramePr/>
            <p:nvPr/>
          </p:nvGraphicFramePr>
          <p:xfrm>
            <a:off x="4425413" y="3449152"/>
            <a:ext cx="4480560" cy="4041648"/>
          </p:xfrm>
          <a:graphic>
            <a:graphicData uri="http://schemas.openxmlformats.org/drawingml/2006/chart">
              <c:chart xmlns:c="http://schemas.openxmlformats.org/drawingml/2006/chart" xmlns:r="http://schemas.openxmlformats.org/officeDocument/2006/relationships" r:id="rId5"/>
            </a:graphicData>
          </a:graphic>
        </p:graphicFrame>
        <p:sp>
          <p:nvSpPr>
            <p:cNvPr id="13" name="TextBox 12">
              <a:extLst>
                <a:ext uri="{FF2B5EF4-FFF2-40B4-BE49-F238E27FC236}">
                  <a16:creationId xmlns:a16="http://schemas.microsoft.com/office/drawing/2014/main" id="{AC82CB30-2555-925C-B0AE-91E9693B2681}"/>
                </a:ext>
              </a:extLst>
            </p:cNvPr>
            <p:cNvSpPr txBox="1"/>
            <p:nvPr/>
          </p:nvSpPr>
          <p:spPr>
            <a:xfrm>
              <a:off x="7059462" y="7269839"/>
              <a:ext cx="1651352" cy="487532"/>
            </a:xfrm>
            <a:prstGeom prst="rect">
              <a:avLst/>
            </a:prstGeom>
            <a:noFill/>
          </p:spPr>
          <p:txBody>
            <a:bodyPr wrap="square">
              <a:spAutoFit/>
            </a:bodyPr>
            <a:lstStyle/>
            <a:p>
              <a:r>
                <a:rPr lang="en-US" sz="1400" dirty="0"/>
                <a:t>Yes</a:t>
              </a:r>
            </a:p>
          </p:txBody>
        </p:sp>
        <p:sp>
          <p:nvSpPr>
            <p:cNvPr id="14" name="TextBox 13">
              <a:extLst>
                <a:ext uri="{FF2B5EF4-FFF2-40B4-BE49-F238E27FC236}">
                  <a16:creationId xmlns:a16="http://schemas.microsoft.com/office/drawing/2014/main" id="{C6D00035-9DCC-C603-9568-274A0CD4D45A}"/>
                </a:ext>
              </a:extLst>
            </p:cNvPr>
            <p:cNvSpPr txBox="1"/>
            <p:nvPr/>
          </p:nvSpPr>
          <p:spPr>
            <a:xfrm>
              <a:off x="5617442" y="7293427"/>
              <a:ext cx="1799724" cy="487532"/>
            </a:xfrm>
            <a:prstGeom prst="rect">
              <a:avLst/>
            </a:prstGeom>
            <a:noFill/>
          </p:spPr>
          <p:txBody>
            <a:bodyPr wrap="square">
              <a:spAutoFit/>
            </a:bodyPr>
            <a:lstStyle/>
            <a:p>
              <a:r>
                <a:rPr lang="en-US" sz="1400" dirty="0"/>
                <a:t>No </a:t>
              </a:r>
              <a:endParaRPr lang="en-SG" sz="1400" dirty="0"/>
            </a:p>
          </p:txBody>
        </p:sp>
      </p:grpSp>
      <p:sp>
        <p:nvSpPr>
          <p:cNvPr id="18" name="TextBox 17">
            <a:extLst>
              <a:ext uri="{FF2B5EF4-FFF2-40B4-BE49-F238E27FC236}">
                <a16:creationId xmlns:a16="http://schemas.microsoft.com/office/drawing/2014/main" id="{3282E465-B241-92DA-9EC5-25AB9826C866}"/>
              </a:ext>
            </a:extLst>
          </p:cNvPr>
          <p:cNvSpPr txBox="1"/>
          <p:nvPr/>
        </p:nvSpPr>
        <p:spPr>
          <a:xfrm>
            <a:off x="5104828" y="2070641"/>
            <a:ext cx="7559040" cy="646331"/>
          </a:xfrm>
          <a:prstGeom prst="rect">
            <a:avLst/>
          </a:prstGeom>
          <a:noFill/>
        </p:spPr>
        <p:txBody>
          <a:bodyPr wrap="square">
            <a:spAutoFit/>
          </a:bodyPr>
          <a:lstStyle/>
          <a:p>
            <a:pPr algn="ctr"/>
            <a:r>
              <a:rPr lang="en-US" sz="1800" dirty="0">
                <a:latin typeface="IBM Plex Sans Medm" panose="020B0503050203000203" pitchFamily="34" charset="0"/>
              </a:rPr>
              <a:t>Typical cycle time in weeks from concept to launch for major releases to existing applications</a:t>
            </a:r>
            <a:endParaRPr lang="en-SG" sz="1800" dirty="0">
              <a:latin typeface="IBM Plex Sans Medm" panose="020B0503050203000203" pitchFamily="34" charset="0"/>
            </a:endParaRPr>
          </a:p>
        </p:txBody>
      </p:sp>
      <p:sp>
        <p:nvSpPr>
          <p:cNvPr id="19" name="TextBox 18">
            <a:extLst>
              <a:ext uri="{FF2B5EF4-FFF2-40B4-BE49-F238E27FC236}">
                <a16:creationId xmlns:a16="http://schemas.microsoft.com/office/drawing/2014/main" id="{DC69EC94-8B14-DFC0-EE00-9EC8CCCEAE36}"/>
              </a:ext>
            </a:extLst>
          </p:cNvPr>
          <p:cNvSpPr txBox="1"/>
          <p:nvPr/>
        </p:nvSpPr>
        <p:spPr>
          <a:xfrm>
            <a:off x="5149977" y="3828725"/>
            <a:ext cx="2286000" cy="228600"/>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IBM Plex Sans Light" panose="020B0403050203000203" pitchFamily="34" charset="0"/>
                <a:ea typeface="IBM Plex Sans" charset="0"/>
                <a:cs typeface="IBM Plex Sans" charset="0"/>
              </a:rPr>
              <a:t>1.25x faster</a:t>
            </a:r>
          </a:p>
          <a:p>
            <a:pPr algn="l">
              <a:lnSpc>
                <a:spcPct val="110000"/>
              </a:lnSpc>
              <a:spcBef>
                <a:spcPts val="1800"/>
              </a:spcBef>
            </a:pPr>
            <a:endParaRPr lang="en-US" sz="1800" dirty="0">
              <a:latin typeface="IBM Plex Sans Light" panose="020B0403050203000203" pitchFamily="34" charset="0"/>
              <a:ea typeface="IBM Plex Sans" charset="0"/>
              <a:cs typeface="IBM Plex Sans" charset="0"/>
            </a:endParaRPr>
          </a:p>
          <a:p>
            <a:pPr algn="l">
              <a:lnSpc>
                <a:spcPct val="110000"/>
              </a:lnSpc>
              <a:spcBef>
                <a:spcPts val="1800"/>
              </a:spcBef>
            </a:pPr>
            <a:endParaRPr lang="en-US" sz="1800" dirty="0">
              <a:solidFill>
                <a:schemeClr val="tx1"/>
              </a:solidFill>
              <a:latin typeface="IBM Plex Sans Light" panose="020B0403050203000203" pitchFamily="34" charset="0"/>
              <a:ea typeface="IBM Plex Sans" charset="0"/>
              <a:cs typeface="IBM Plex Sans" charset="0"/>
            </a:endParaRPr>
          </a:p>
          <a:p>
            <a:pPr algn="l">
              <a:lnSpc>
                <a:spcPct val="110000"/>
              </a:lnSpc>
              <a:spcBef>
                <a:spcPts val="1800"/>
              </a:spcBef>
            </a:pPr>
            <a:endParaRPr lang="en-US" sz="1800" dirty="0">
              <a:latin typeface="IBM Plex Sans Light" panose="020B0403050203000203" pitchFamily="34" charset="0"/>
              <a:ea typeface="IBM Plex Sans" charset="0"/>
              <a:cs typeface="IBM Plex Sans" charset="0"/>
            </a:endParaRPr>
          </a:p>
          <a:p>
            <a:pPr algn="l">
              <a:lnSpc>
                <a:spcPct val="110000"/>
              </a:lnSpc>
              <a:spcBef>
                <a:spcPts val="1800"/>
              </a:spcBef>
            </a:pPr>
            <a:endParaRPr lang="en-US" sz="1800" dirty="0" err="1">
              <a:solidFill>
                <a:schemeClr val="tx1"/>
              </a:solidFill>
              <a:latin typeface="IBM Plex Sans Light" panose="020B0403050203000203" pitchFamily="34" charset="0"/>
              <a:ea typeface="IBM Plex Sans" charset="0"/>
              <a:cs typeface="IBM Plex Sans" charset="0"/>
            </a:endParaRPr>
          </a:p>
        </p:txBody>
      </p:sp>
      <p:sp>
        <p:nvSpPr>
          <p:cNvPr id="22" name="TextBox 21">
            <a:extLst>
              <a:ext uri="{FF2B5EF4-FFF2-40B4-BE49-F238E27FC236}">
                <a16:creationId xmlns:a16="http://schemas.microsoft.com/office/drawing/2014/main" id="{10DA3D07-5ABA-650E-E785-9613AFB98E17}"/>
              </a:ext>
            </a:extLst>
          </p:cNvPr>
          <p:cNvSpPr txBox="1"/>
          <p:nvPr/>
        </p:nvSpPr>
        <p:spPr>
          <a:xfrm>
            <a:off x="8991600" y="3828725"/>
            <a:ext cx="2286000" cy="228600"/>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1.2x faster</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4" name="TextBox 23">
            <a:extLst>
              <a:ext uri="{FF2B5EF4-FFF2-40B4-BE49-F238E27FC236}">
                <a16:creationId xmlns:a16="http://schemas.microsoft.com/office/drawing/2014/main" id="{6396D955-9BFB-8001-698F-F72E1E1A4CA1}"/>
              </a:ext>
            </a:extLst>
          </p:cNvPr>
          <p:cNvSpPr txBox="1"/>
          <p:nvPr/>
        </p:nvSpPr>
        <p:spPr>
          <a:xfrm>
            <a:off x="12402043" y="3828725"/>
            <a:ext cx="1305302" cy="228600"/>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1.25x faster</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cxnSp>
        <p:nvCxnSpPr>
          <p:cNvPr id="28" name="Straight Arrow Connector 27">
            <a:extLst>
              <a:ext uri="{FF2B5EF4-FFF2-40B4-BE49-F238E27FC236}">
                <a16:creationId xmlns:a16="http://schemas.microsoft.com/office/drawing/2014/main" id="{969816AE-A020-63D4-3811-F7DF4FB26ABA}"/>
              </a:ext>
            </a:extLst>
          </p:cNvPr>
          <p:cNvCxnSpPr>
            <a:cxnSpLocks/>
          </p:cNvCxnSpPr>
          <p:nvPr/>
        </p:nvCxnSpPr>
        <p:spPr bwMode="auto">
          <a:xfrm>
            <a:off x="6292977" y="4178871"/>
            <a:ext cx="0" cy="720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72CC5273-A82D-001C-3B07-66BEC4453AD4}"/>
              </a:ext>
            </a:extLst>
          </p:cNvPr>
          <p:cNvCxnSpPr>
            <a:cxnSpLocks/>
          </p:cNvCxnSpPr>
          <p:nvPr/>
        </p:nvCxnSpPr>
        <p:spPr bwMode="auto">
          <a:xfrm>
            <a:off x="9982200" y="4178871"/>
            <a:ext cx="0" cy="720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97DA2843-6662-10FC-413E-7697E08ADD47}"/>
              </a:ext>
            </a:extLst>
          </p:cNvPr>
          <p:cNvCxnSpPr>
            <a:cxnSpLocks/>
          </p:cNvCxnSpPr>
          <p:nvPr/>
        </p:nvCxnSpPr>
        <p:spPr bwMode="auto">
          <a:xfrm>
            <a:off x="13563600" y="4238070"/>
            <a:ext cx="0" cy="720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74705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57200" y="1969532"/>
            <a:ext cx="2971800" cy="3288268"/>
          </a:xfrm>
        </p:spPr>
        <p:txBody>
          <a:bodyPr/>
          <a:lstStyle/>
          <a:p>
            <a:r>
              <a:rPr lang="en-US" sz="3200" dirty="0">
                <a:solidFill>
                  <a:schemeClr val="tx1"/>
                </a:solidFill>
              </a:rPr>
              <a:t>With AI, companies repair and restore IT services faster after high-severity incidents</a:t>
            </a:r>
            <a:endParaRPr lang="en-SG" sz="3200" dirty="0">
              <a:solidFill>
                <a:schemeClr val="tx1"/>
              </a:solidFill>
            </a:endParaRPr>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1"/>
          </p:nvPr>
        </p:nvSpPr>
        <p:spPr/>
        <p:txBody>
          <a:bodyPr/>
          <a:lstStyle/>
          <a:p>
            <a:r>
              <a:rPr lang="en-US" sz="1000" kern="1200" dirty="0">
                <a:solidFill>
                  <a:srgbClr val="6F6F6F"/>
                </a:solidFill>
                <a:latin typeface="IBM Plex Sans Medm" panose="020B0503050203000203" pitchFamily="34" charset="0"/>
                <a:ea typeface="+mn-ea"/>
                <a:cs typeface="+mn-cs"/>
              </a:rPr>
              <a:t>Impact of AI on IT performance</a:t>
            </a:r>
            <a:endParaRPr lang="en-SG" sz="1000" dirty="0"/>
          </a:p>
        </p:txBody>
      </p:sp>
      <p:sp>
        <p:nvSpPr>
          <p:cNvPr id="4" name="Content Placeholder 3">
            <a:extLst>
              <a:ext uri="{FF2B5EF4-FFF2-40B4-BE49-F238E27FC236}">
                <a16:creationId xmlns:a16="http://schemas.microsoft.com/office/drawing/2014/main" id="{6A2CED35-813E-7067-D073-D7EEDF766369}"/>
              </a:ext>
            </a:extLst>
          </p:cNvPr>
          <p:cNvSpPr>
            <a:spLocks noGrp="1"/>
          </p:cNvSpPr>
          <p:nvPr>
            <p:ph idx="10"/>
          </p:nvPr>
        </p:nvSpPr>
        <p:spPr>
          <a:xfrm>
            <a:off x="3962400" y="2876618"/>
            <a:ext cx="4800600" cy="4648200"/>
          </a:xfrm>
        </p:spPr>
        <p:txBody>
          <a:bodyPr/>
          <a:lstStyle/>
          <a:p>
            <a:r>
              <a:rPr lang="en-US" sz="1800" dirty="0"/>
              <a:t>Using AI for enterprise architecture design</a:t>
            </a:r>
            <a:endParaRPr lang="en-SG" sz="1800" dirty="0"/>
          </a:p>
          <a:p>
            <a:endParaRPr lang="en-SG" dirty="0"/>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grpSp>
        <p:nvGrpSpPr>
          <p:cNvPr id="5" name="Group 4">
            <a:extLst>
              <a:ext uri="{FF2B5EF4-FFF2-40B4-BE49-F238E27FC236}">
                <a16:creationId xmlns:a16="http://schemas.microsoft.com/office/drawing/2014/main" id="{13F2E5DE-BCBF-D53E-63AE-99CA20DEFC6F}"/>
              </a:ext>
            </a:extLst>
          </p:cNvPr>
          <p:cNvGrpSpPr/>
          <p:nvPr/>
        </p:nvGrpSpPr>
        <p:grpSpPr>
          <a:xfrm>
            <a:off x="4076700" y="3765191"/>
            <a:ext cx="6121953" cy="3473809"/>
            <a:chOff x="3924300" y="3152717"/>
            <a:chExt cx="6121953" cy="4216954"/>
          </a:xfrm>
        </p:grpSpPr>
        <p:graphicFrame>
          <p:nvGraphicFramePr>
            <p:cNvPr id="20" name="Chart 19">
              <a:extLst>
                <a:ext uri="{FF2B5EF4-FFF2-40B4-BE49-F238E27FC236}">
                  <a16:creationId xmlns:a16="http://schemas.microsoft.com/office/drawing/2014/main" id="{9B5C4C81-62FE-87D3-6253-E090789E8600}"/>
                </a:ext>
              </a:extLst>
            </p:cNvPr>
            <p:cNvGraphicFramePr/>
            <p:nvPr/>
          </p:nvGraphicFramePr>
          <p:xfrm>
            <a:off x="3924300" y="3152717"/>
            <a:ext cx="448056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A988B434-3BFA-D8B4-2A56-FCCCCAAF119C}"/>
                </a:ext>
              </a:extLst>
            </p:cNvPr>
            <p:cNvSpPr txBox="1"/>
            <p:nvPr/>
          </p:nvSpPr>
          <p:spPr>
            <a:xfrm>
              <a:off x="4811518" y="6996052"/>
              <a:ext cx="3799082" cy="373619"/>
            </a:xfrm>
            <a:prstGeom prst="rect">
              <a:avLst/>
            </a:prstGeom>
            <a:noFill/>
          </p:spPr>
          <p:txBody>
            <a:bodyPr wrap="square">
              <a:spAutoFit/>
            </a:bodyPr>
            <a:lstStyle/>
            <a:p>
              <a:r>
                <a:rPr lang="en-US" sz="1400" dirty="0"/>
                <a:t>No</a:t>
              </a:r>
              <a:endParaRPr lang="en-SG" sz="1400" dirty="0"/>
            </a:p>
          </p:txBody>
        </p:sp>
        <p:sp>
          <p:nvSpPr>
            <p:cNvPr id="23" name="TextBox 22">
              <a:extLst>
                <a:ext uri="{FF2B5EF4-FFF2-40B4-BE49-F238E27FC236}">
                  <a16:creationId xmlns:a16="http://schemas.microsoft.com/office/drawing/2014/main" id="{820E2D4A-E705-E489-25C6-6B7A57E829AB}"/>
                </a:ext>
              </a:extLst>
            </p:cNvPr>
            <p:cNvSpPr txBox="1"/>
            <p:nvPr/>
          </p:nvSpPr>
          <p:spPr>
            <a:xfrm>
              <a:off x="6247171" y="6996051"/>
              <a:ext cx="3799082" cy="373619"/>
            </a:xfrm>
            <a:prstGeom prst="rect">
              <a:avLst/>
            </a:prstGeom>
            <a:noFill/>
          </p:spPr>
          <p:txBody>
            <a:bodyPr wrap="square">
              <a:spAutoFit/>
            </a:bodyPr>
            <a:lstStyle/>
            <a:p>
              <a:r>
                <a:rPr lang="en-US" sz="1400" dirty="0"/>
                <a:t>Yes</a:t>
              </a:r>
              <a:endParaRPr lang="en-SG" sz="1400" dirty="0"/>
            </a:p>
          </p:txBody>
        </p:sp>
      </p:grpSp>
      <p:sp>
        <p:nvSpPr>
          <p:cNvPr id="8" name="Content Placeholder 3">
            <a:extLst>
              <a:ext uri="{FF2B5EF4-FFF2-40B4-BE49-F238E27FC236}">
                <a16:creationId xmlns:a16="http://schemas.microsoft.com/office/drawing/2014/main" id="{A90BED8D-841C-A95C-4904-152AD93F1BF5}"/>
              </a:ext>
            </a:extLst>
          </p:cNvPr>
          <p:cNvSpPr txBox="1">
            <a:spLocks/>
          </p:cNvSpPr>
          <p:nvPr/>
        </p:nvSpPr>
        <p:spPr>
          <a:xfrm>
            <a:off x="9448800" y="2895600"/>
            <a:ext cx="4800600" cy="464820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r>
              <a:rPr lang="en-US" sz="1800" dirty="0"/>
              <a:t>Using AI for IT service level optimization</a:t>
            </a:r>
            <a:endParaRPr lang="en-SG" sz="1800" dirty="0"/>
          </a:p>
        </p:txBody>
      </p:sp>
      <p:grpSp>
        <p:nvGrpSpPr>
          <p:cNvPr id="9" name="Group 8">
            <a:extLst>
              <a:ext uri="{FF2B5EF4-FFF2-40B4-BE49-F238E27FC236}">
                <a16:creationId xmlns:a16="http://schemas.microsoft.com/office/drawing/2014/main" id="{98D7A4EC-7DBE-765D-C1AB-E420D643ADB0}"/>
              </a:ext>
            </a:extLst>
          </p:cNvPr>
          <p:cNvGrpSpPr/>
          <p:nvPr/>
        </p:nvGrpSpPr>
        <p:grpSpPr>
          <a:xfrm>
            <a:off x="9563100" y="3753948"/>
            <a:ext cx="5013948" cy="3485052"/>
            <a:chOff x="3924300" y="3152717"/>
            <a:chExt cx="4480560" cy="4230602"/>
          </a:xfrm>
        </p:grpSpPr>
        <p:graphicFrame>
          <p:nvGraphicFramePr>
            <p:cNvPr id="10" name="Chart 9">
              <a:extLst>
                <a:ext uri="{FF2B5EF4-FFF2-40B4-BE49-F238E27FC236}">
                  <a16:creationId xmlns:a16="http://schemas.microsoft.com/office/drawing/2014/main" id="{E1F3B904-3DB5-8310-B389-C52E59FBAD83}"/>
                </a:ext>
              </a:extLst>
            </p:cNvPr>
            <p:cNvGraphicFramePr/>
            <p:nvPr/>
          </p:nvGraphicFramePr>
          <p:xfrm>
            <a:off x="3924300" y="3152717"/>
            <a:ext cx="4480560" cy="4041648"/>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6241F874-A666-DCB9-1C3A-532F7C2DA31F}"/>
                </a:ext>
              </a:extLst>
            </p:cNvPr>
            <p:cNvSpPr txBox="1"/>
            <p:nvPr/>
          </p:nvSpPr>
          <p:spPr>
            <a:xfrm>
              <a:off x="4974066" y="7009700"/>
              <a:ext cx="675575" cy="373619"/>
            </a:xfrm>
            <a:prstGeom prst="rect">
              <a:avLst/>
            </a:prstGeom>
            <a:noFill/>
          </p:spPr>
          <p:txBody>
            <a:bodyPr wrap="square">
              <a:spAutoFit/>
            </a:bodyPr>
            <a:lstStyle/>
            <a:p>
              <a:r>
                <a:rPr lang="en-US" sz="1400" dirty="0"/>
                <a:t>No</a:t>
              </a:r>
              <a:endParaRPr lang="en-SG" sz="1400" dirty="0"/>
            </a:p>
          </p:txBody>
        </p:sp>
        <p:sp>
          <p:nvSpPr>
            <p:cNvPr id="12" name="TextBox 11">
              <a:extLst>
                <a:ext uri="{FF2B5EF4-FFF2-40B4-BE49-F238E27FC236}">
                  <a16:creationId xmlns:a16="http://schemas.microsoft.com/office/drawing/2014/main" id="{3826521B-E44F-EE74-8A03-CFC4950C5A74}"/>
                </a:ext>
              </a:extLst>
            </p:cNvPr>
            <p:cNvSpPr txBox="1"/>
            <p:nvPr/>
          </p:nvSpPr>
          <p:spPr>
            <a:xfrm>
              <a:off x="6314657" y="7009699"/>
              <a:ext cx="965109" cy="373619"/>
            </a:xfrm>
            <a:prstGeom prst="rect">
              <a:avLst/>
            </a:prstGeom>
            <a:noFill/>
          </p:spPr>
          <p:txBody>
            <a:bodyPr wrap="square">
              <a:spAutoFit/>
            </a:bodyPr>
            <a:lstStyle/>
            <a:p>
              <a:r>
                <a:rPr lang="en-US" sz="1400" dirty="0"/>
                <a:t>Yes</a:t>
              </a:r>
              <a:endParaRPr lang="en-SG" sz="1400" dirty="0"/>
            </a:p>
          </p:txBody>
        </p:sp>
      </p:grpSp>
      <p:sp>
        <p:nvSpPr>
          <p:cNvPr id="13" name="TextBox 12">
            <a:extLst>
              <a:ext uri="{FF2B5EF4-FFF2-40B4-BE49-F238E27FC236}">
                <a16:creationId xmlns:a16="http://schemas.microsoft.com/office/drawing/2014/main" id="{1D80EEF0-2636-B026-5DAB-A2C5F1D817A5}"/>
              </a:ext>
            </a:extLst>
          </p:cNvPr>
          <p:cNvSpPr txBox="1"/>
          <p:nvPr/>
        </p:nvSpPr>
        <p:spPr>
          <a:xfrm>
            <a:off x="4038600" y="1971188"/>
            <a:ext cx="10210800" cy="369332"/>
          </a:xfrm>
          <a:prstGeom prst="rect">
            <a:avLst/>
          </a:prstGeom>
          <a:noFill/>
        </p:spPr>
        <p:txBody>
          <a:bodyPr wrap="square">
            <a:spAutoFit/>
          </a:bodyPr>
          <a:lstStyle/>
          <a:p>
            <a:pPr algn="ctr"/>
            <a:r>
              <a:rPr lang="en-US" sz="1800" dirty="0">
                <a:latin typeface="IBM Plex Sans Medm" panose="020B0503050203000203" pitchFamily="34" charset="0"/>
              </a:rPr>
              <a:t>Average time in minutes to repair and restore IT services after a high severity incident occurs</a:t>
            </a:r>
            <a:endParaRPr lang="en-SG" sz="1800" dirty="0">
              <a:latin typeface="IBM Plex Sans Medm" panose="020B0503050203000203" pitchFamily="34" charset="0"/>
            </a:endParaRPr>
          </a:p>
        </p:txBody>
      </p:sp>
      <p:sp>
        <p:nvSpPr>
          <p:cNvPr id="14" name="TextBox 13">
            <a:extLst>
              <a:ext uri="{FF2B5EF4-FFF2-40B4-BE49-F238E27FC236}">
                <a16:creationId xmlns:a16="http://schemas.microsoft.com/office/drawing/2014/main" id="{3DCF7BDD-CE90-EC4A-8F09-C1FF947A4AF0}"/>
              </a:ext>
            </a:extLst>
          </p:cNvPr>
          <p:cNvSpPr txBox="1"/>
          <p:nvPr/>
        </p:nvSpPr>
        <p:spPr>
          <a:xfrm>
            <a:off x="5962650" y="3810000"/>
            <a:ext cx="2286000" cy="228600"/>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1.27x faster</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cxnSp>
        <p:nvCxnSpPr>
          <p:cNvPr id="15" name="Straight Arrow Connector 14">
            <a:extLst>
              <a:ext uri="{FF2B5EF4-FFF2-40B4-BE49-F238E27FC236}">
                <a16:creationId xmlns:a16="http://schemas.microsoft.com/office/drawing/2014/main" id="{89F56E1F-8188-3047-ED68-9189F4337CEB}"/>
              </a:ext>
            </a:extLst>
          </p:cNvPr>
          <p:cNvCxnSpPr>
            <a:cxnSpLocks/>
          </p:cNvCxnSpPr>
          <p:nvPr/>
        </p:nvCxnSpPr>
        <p:spPr bwMode="auto">
          <a:xfrm>
            <a:off x="7086600" y="4114800"/>
            <a:ext cx="0" cy="864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37D80F84-C444-810A-02A5-FAA9B37B4E6D}"/>
              </a:ext>
            </a:extLst>
          </p:cNvPr>
          <p:cNvSpPr txBox="1"/>
          <p:nvPr/>
        </p:nvSpPr>
        <p:spPr>
          <a:xfrm>
            <a:off x="11734800" y="3806745"/>
            <a:ext cx="2286000" cy="228600"/>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1.14x faster</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cxnSp>
        <p:nvCxnSpPr>
          <p:cNvPr id="17" name="Straight Arrow Connector 16">
            <a:extLst>
              <a:ext uri="{FF2B5EF4-FFF2-40B4-BE49-F238E27FC236}">
                <a16:creationId xmlns:a16="http://schemas.microsoft.com/office/drawing/2014/main" id="{2A8E1000-9051-2069-2B25-B8DF6B830676}"/>
              </a:ext>
            </a:extLst>
          </p:cNvPr>
          <p:cNvCxnSpPr>
            <a:cxnSpLocks/>
          </p:cNvCxnSpPr>
          <p:nvPr/>
        </p:nvCxnSpPr>
        <p:spPr bwMode="auto">
          <a:xfrm>
            <a:off x="12877800" y="4114800"/>
            <a:ext cx="0" cy="5676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58192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57200" y="1969532"/>
            <a:ext cx="2971800" cy="3288268"/>
          </a:xfrm>
        </p:spPr>
        <p:txBody>
          <a:bodyPr/>
          <a:lstStyle/>
          <a:p>
            <a:r>
              <a:rPr lang="en-US" sz="3200" dirty="0">
                <a:solidFill>
                  <a:schemeClr val="tx1"/>
                </a:solidFill>
              </a:rPr>
              <a:t>With AI, there are fewer outages when implementing changes to production environments</a:t>
            </a:r>
            <a:endParaRPr lang="en-SG" sz="3200" dirty="0">
              <a:solidFill>
                <a:schemeClr val="tx1"/>
              </a:solidFill>
            </a:endParaRPr>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1"/>
          </p:nvPr>
        </p:nvSpPr>
        <p:spPr/>
        <p:txBody>
          <a:bodyPr/>
          <a:lstStyle/>
          <a:p>
            <a:r>
              <a:rPr lang="en-US" sz="1000" kern="1200" dirty="0">
                <a:solidFill>
                  <a:srgbClr val="6F6F6F"/>
                </a:solidFill>
                <a:latin typeface="IBM Plex Sans Medm" panose="020B0503050203000203" pitchFamily="34" charset="0"/>
                <a:ea typeface="+mn-ea"/>
                <a:cs typeface="+mn-cs"/>
              </a:rPr>
              <a:t>Impact of AI on IT performance</a:t>
            </a:r>
            <a:endParaRPr lang="en-SG" sz="1000" dirty="0"/>
          </a:p>
        </p:txBody>
      </p:sp>
      <p:sp>
        <p:nvSpPr>
          <p:cNvPr id="4" name="Content Placeholder 3">
            <a:extLst>
              <a:ext uri="{FF2B5EF4-FFF2-40B4-BE49-F238E27FC236}">
                <a16:creationId xmlns:a16="http://schemas.microsoft.com/office/drawing/2014/main" id="{6A2CED35-813E-7067-D073-D7EEDF766369}"/>
              </a:ext>
            </a:extLst>
          </p:cNvPr>
          <p:cNvSpPr>
            <a:spLocks noGrp="1"/>
          </p:cNvSpPr>
          <p:nvPr>
            <p:ph idx="10"/>
          </p:nvPr>
        </p:nvSpPr>
        <p:spPr>
          <a:xfrm>
            <a:off x="3977632" y="2871355"/>
            <a:ext cx="4800600" cy="4772890"/>
          </a:xfrm>
        </p:spPr>
        <p:txBody>
          <a:bodyPr/>
          <a:lstStyle/>
          <a:p>
            <a:r>
              <a:rPr lang="en-US" dirty="0"/>
              <a:t>U</a:t>
            </a:r>
            <a:r>
              <a:rPr lang="en-US" sz="1800" dirty="0"/>
              <a:t>sing AI for enterprise architecture design</a:t>
            </a:r>
            <a:endParaRPr lang="en-SG" dirty="0"/>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graphicFrame>
        <p:nvGraphicFramePr>
          <p:cNvPr id="20" name="Chart 19">
            <a:extLst>
              <a:ext uri="{FF2B5EF4-FFF2-40B4-BE49-F238E27FC236}">
                <a16:creationId xmlns:a16="http://schemas.microsoft.com/office/drawing/2014/main" id="{9B5C4C81-62FE-87D3-6253-E090789E8600}"/>
              </a:ext>
            </a:extLst>
          </p:cNvPr>
          <p:cNvGraphicFramePr/>
          <p:nvPr/>
        </p:nvGraphicFramePr>
        <p:xfrm>
          <a:off x="4076700" y="2667000"/>
          <a:ext cx="448056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A988B434-3BFA-D8B4-2A56-FCCCCAAF119C}"/>
              </a:ext>
            </a:extLst>
          </p:cNvPr>
          <p:cNvSpPr txBox="1"/>
          <p:nvPr/>
        </p:nvSpPr>
        <p:spPr>
          <a:xfrm>
            <a:off x="4762746" y="6496272"/>
            <a:ext cx="914400" cy="307777"/>
          </a:xfrm>
          <a:prstGeom prst="rect">
            <a:avLst/>
          </a:prstGeom>
          <a:noFill/>
        </p:spPr>
        <p:txBody>
          <a:bodyPr wrap="square">
            <a:spAutoFit/>
          </a:bodyPr>
          <a:lstStyle/>
          <a:p>
            <a:r>
              <a:rPr lang="en-US" sz="1400" dirty="0"/>
              <a:t>No</a:t>
            </a:r>
          </a:p>
        </p:txBody>
      </p:sp>
      <p:sp>
        <p:nvSpPr>
          <p:cNvPr id="23" name="TextBox 22">
            <a:extLst>
              <a:ext uri="{FF2B5EF4-FFF2-40B4-BE49-F238E27FC236}">
                <a16:creationId xmlns:a16="http://schemas.microsoft.com/office/drawing/2014/main" id="{820E2D4A-E705-E489-25C6-6B7A57E829AB}"/>
              </a:ext>
            </a:extLst>
          </p:cNvPr>
          <p:cNvSpPr txBox="1"/>
          <p:nvPr/>
        </p:nvSpPr>
        <p:spPr>
          <a:xfrm>
            <a:off x="6660003" y="6496272"/>
            <a:ext cx="914400" cy="307777"/>
          </a:xfrm>
          <a:prstGeom prst="rect">
            <a:avLst/>
          </a:prstGeom>
          <a:noFill/>
        </p:spPr>
        <p:txBody>
          <a:bodyPr wrap="square">
            <a:spAutoFit/>
          </a:bodyPr>
          <a:lstStyle/>
          <a:p>
            <a:r>
              <a:rPr lang="en-US" sz="1400" dirty="0"/>
              <a:t>Yes</a:t>
            </a:r>
            <a:endParaRPr lang="en-SG" sz="1400" dirty="0"/>
          </a:p>
        </p:txBody>
      </p:sp>
      <p:sp>
        <p:nvSpPr>
          <p:cNvPr id="6" name="Content Placeholder 3">
            <a:extLst>
              <a:ext uri="{FF2B5EF4-FFF2-40B4-BE49-F238E27FC236}">
                <a16:creationId xmlns:a16="http://schemas.microsoft.com/office/drawing/2014/main" id="{7E54BCD2-B5A8-B556-8E24-8E6F44227F33}"/>
              </a:ext>
            </a:extLst>
          </p:cNvPr>
          <p:cNvSpPr txBox="1">
            <a:spLocks/>
          </p:cNvSpPr>
          <p:nvPr/>
        </p:nvSpPr>
        <p:spPr>
          <a:xfrm>
            <a:off x="9525000" y="2847110"/>
            <a:ext cx="4800600" cy="477289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dirty="0"/>
              <a:t>U</a:t>
            </a:r>
            <a:r>
              <a:rPr lang="en-US" sz="1800" dirty="0"/>
              <a:t>sing AI for IT service level optimization</a:t>
            </a:r>
            <a:endParaRPr lang="en-SG" kern="0" dirty="0"/>
          </a:p>
        </p:txBody>
      </p:sp>
      <p:graphicFrame>
        <p:nvGraphicFramePr>
          <p:cNvPr id="14" name="Chart 13">
            <a:extLst>
              <a:ext uri="{FF2B5EF4-FFF2-40B4-BE49-F238E27FC236}">
                <a16:creationId xmlns:a16="http://schemas.microsoft.com/office/drawing/2014/main" id="{B3ACC144-2D9F-2775-B63B-A42F5AF264B9}"/>
              </a:ext>
            </a:extLst>
          </p:cNvPr>
          <p:cNvGraphicFramePr/>
          <p:nvPr/>
        </p:nvGraphicFramePr>
        <p:xfrm>
          <a:off x="9639300" y="2639290"/>
          <a:ext cx="4480560" cy="4041648"/>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4">
            <a:extLst>
              <a:ext uri="{FF2B5EF4-FFF2-40B4-BE49-F238E27FC236}">
                <a16:creationId xmlns:a16="http://schemas.microsoft.com/office/drawing/2014/main" id="{690DA923-A36A-23BD-A6A2-6E48312738DA}"/>
              </a:ext>
            </a:extLst>
          </p:cNvPr>
          <p:cNvSpPr txBox="1"/>
          <p:nvPr/>
        </p:nvSpPr>
        <p:spPr>
          <a:xfrm>
            <a:off x="12336534" y="6465560"/>
            <a:ext cx="1371600" cy="307777"/>
          </a:xfrm>
          <a:prstGeom prst="rect">
            <a:avLst/>
          </a:prstGeom>
          <a:noFill/>
        </p:spPr>
        <p:txBody>
          <a:bodyPr wrap="square">
            <a:spAutoFit/>
          </a:bodyPr>
          <a:lstStyle/>
          <a:p>
            <a:r>
              <a:rPr lang="en-US" sz="1400" dirty="0"/>
              <a:t>No</a:t>
            </a:r>
            <a:endParaRPr lang="en-SG" sz="1400" dirty="0"/>
          </a:p>
        </p:txBody>
      </p:sp>
      <p:sp>
        <p:nvSpPr>
          <p:cNvPr id="16" name="TextBox 15">
            <a:extLst>
              <a:ext uri="{FF2B5EF4-FFF2-40B4-BE49-F238E27FC236}">
                <a16:creationId xmlns:a16="http://schemas.microsoft.com/office/drawing/2014/main" id="{30FDA212-DF20-514A-5030-2D35142BB14C}"/>
              </a:ext>
            </a:extLst>
          </p:cNvPr>
          <p:cNvSpPr txBox="1"/>
          <p:nvPr/>
        </p:nvSpPr>
        <p:spPr>
          <a:xfrm>
            <a:off x="10423648" y="6465560"/>
            <a:ext cx="1371600" cy="307777"/>
          </a:xfrm>
          <a:prstGeom prst="rect">
            <a:avLst/>
          </a:prstGeom>
          <a:noFill/>
        </p:spPr>
        <p:txBody>
          <a:bodyPr wrap="square">
            <a:spAutoFit/>
          </a:bodyPr>
          <a:lstStyle/>
          <a:p>
            <a:r>
              <a:rPr lang="en-US" sz="1400" dirty="0"/>
              <a:t>Yes</a:t>
            </a:r>
            <a:endParaRPr lang="en-SG" sz="1400" dirty="0"/>
          </a:p>
        </p:txBody>
      </p:sp>
      <p:sp>
        <p:nvSpPr>
          <p:cNvPr id="9" name="TextBox 8">
            <a:extLst>
              <a:ext uri="{FF2B5EF4-FFF2-40B4-BE49-F238E27FC236}">
                <a16:creationId xmlns:a16="http://schemas.microsoft.com/office/drawing/2014/main" id="{20AFB87A-7A14-7E3F-EA66-D9EDB9FCF5D2}"/>
              </a:ext>
            </a:extLst>
          </p:cNvPr>
          <p:cNvSpPr txBox="1"/>
          <p:nvPr/>
        </p:nvSpPr>
        <p:spPr>
          <a:xfrm>
            <a:off x="3962400" y="1987534"/>
            <a:ext cx="10157460" cy="369332"/>
          </a:xfrm>
          <a:prstGeom prst="rect">
            <a:avLst/>
          </a:prstGeom>
          <a:noFill/>
        </p:spPr>
        <p:txBody>
          <a:bodyPr wrap="square">
            <a:spAutoFit/>
          </a:bodyPr>
          <a:lstStyle/>
          <a:p>
            <a:pPr algn="ctr"/>
            <a:r>
              <a:rPr lang="en-US" sz="1800" dirty="0">
                <a:latin typeface="IBM Plex Sans Medm" panose="020B0503050203000203" pitchFamily="34" charset="0"/>
              </a:rPr>
              <a:t>Changes to the IT production environment that result in service impairment or outages</a:t>
            </a:r>
            <a:endParaRPr lang="en-SG" sz="1800" dirty="0">
              <a:latin typeface="IBM Plex Sans Medm" panose="020B0503050203000203" pitchFamily="34" charset="0"/>
            </a:endParaRPr>
          </a:p>
        </p:txBody>
      </p:sp>
      <p:sp>
        <p:nvSpPr>
          <p:cNvPr id="12" name="TextBox 11">
            <a:extLst>
              <a:ext uri="{FF2B5EF4-FFF2-40B4-BE49-F238E27FC236}">
                <a16:creationId xmlns:a16="http://schemas.microsoft.com/office/drawing/2014/main" id="{5DCAB8EE-570E-87A4-1BA0-2F085ECDB85A}"/>
              </a:ext>
            </a:extLst>
          </p:cNvPr>
          <p:cNvSpPr txBox="1"/>
          <p:nvPr/>
        </p:nvSpPr>
        <p:spPr>
          <a:xfrm>
            <a:off x="6494206" y="3916844"/>
            <a:ext cx="1142992" cy="188124"/>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1.25x less</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cxnSp>
        <p:nvCxnSpPr>
          <p:cNvPr id="17" name="Straight Arrow Connector 16">
            <a:extLst>
              <a:ext uri="{FF2B5EF4-FFF2-40B4-BE49-F238E27FC236}">
                <a16:creationId xmlns:a16="http://schemas.microsoft.com/office/drawing/2014/main" id="{15CAAF70-DDDC-B678-274A-B2EDADC32D23}"/>
              </a:ext>
            </a:extLst>
          </p:cNvPr>
          <p:cNvCxnSpPr>
            <a:cxnSpLocks/>
          </p:cNvCxnSpPr>
          <p:nvPr/>
        </p:nvCxnSpPr>
        <p:spPr bwMode="auto">
          <a:xfrm>
            <a:off x="7637206" y="4226514"/>
            <a:ext cx="0" cy="648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B8AB6CB8-14F7-20A4-E4FA-494C4A2EC0B3}"/>
              </a:ext>
            </a:extLst>
          </p:cNvPr>
          <p:cNvSpPr txBox="1"/>
          <p:nvPr/>
        </p:nvSpPr>
        <p:spPr>
          <a:xfrm>
            <a:off x="12115800" y="3916844"/>
            <a:ext cx="1142992" cy="188124"/>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1.25x less</a:t>
            </a: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a:solidFill>
                <a:schemeClr val="tx1"/>
              </a:solidFill>
              <a:latin typeface="+mn-lt"/>
              <a:ea typeface="IBM Plex Sans" charset="0"/>
              <a:cs typeface="IBM Plex Sans" charset="0"/>
            </a:endParaRPr>
          </a:p>
          <a:p>
            <a:pPr algn="l">
              <a:lnSpc>
                <a:spcPct val="110000"/>
              </a:lnSpc>
              <a:spcBef>
                <a:spcPts val="1800"/>
              </a:spcBef>
            </a:pPr>
            <a:endParaRPr lang="en-US" sz="1800" dirty="0">
              <a:ea typeface="IBM Plex Sans" charset="0"/>
              <a:cs typeface="IBM Plex Sans" charset="0"/>
            </a:endParaRPr>
          </a:p>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cxnSp>
        <p:nvCxnSpPr>
          <p:cNvPr id="19" name="Straight Arrow Connector 18">
            <a:extLst>
              <a:ext uri="{FF2B5EF4-FFF2-40B4-BE49-F238E27FC236}">
                <a16:creationId xmlns:a16="http://schemas.microsoft.com/office/drawing/2014/main" id="{CDA17058-6891-751F-3C0A-A2D3D8799451}"/>
              </a:ext>
            </a:extLst>
          </p:cNvPr>
          <p:cNvCxnSpPr>
            <a:cxnSpLocks/>
          </p:cNvCxnSpPr>
          <p:nvPr/>
        </p:nvCxnSpPr>
        <p:spPr bwMode="auto">
          <a:xfrm>
            <a:off x="13182600" y="4191000"/>
            <a:ext cx="0" cy="648000"/>
          </a:xfrm>
          <a:prstGeom prst="straightConnector1">
            <a:avLst/>
          </a:prstGeom>
          <a:ln w="19050">
            <a:solidFill>
              <a:srgbClr val="1192E8"/>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45397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xpression…">
            <a:extLst>
              <a:ext uri="{FF2B5EF4-FFF2-40B4-BE49-F238E27FC236}">
                <a16:creationId xmlns:a16="http://schemas.microsoft.com/office/drawing/2014/main" id="{86895C0D-FB72-5149-B7B0-99DC06BD14D9}"/>
              </a:ext>
            </a:extLst>
          </p:cNvPr>
          <p:cNvSpPr txBox="1">
            <a:spLocks noGrp="1"/>
          </p:cNvSpPr>
          <p:nvPr>
            <p:ph type="title"/>
          </p:nvPr>
        </p:nvSpPr>
        <p:spPr>
          <a:xfrm>
            <a:off x="457199" y="457200"/>
            <a:ext cx="10515601" cy="26719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Relationship between AI maturity and IT performance (KPIs)</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1449277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0BA6-D6A2-95DD-28E9-E54CD712AD27}"/>
              </a:ext>
            </a:extLst>
          </p:cNvPr>
          <p:cNvSpPr>
            <a:spLocks noGrp="1"/>
          </p:cNvSpPr>
          <p:nvPr>
            <p:ph type="title"/>
          </p:nvPr>
        </p:nvSpPr>
        <p:spPr>
          <a:xfrm>
            <a:off x="457200" y="457199"/>
            <a:ext cx="6934200" cy="1371600"/>
          </a:xfrm>
        </p:spPr>
        <p:txBody>
          <a:bodyPr/>
          <a:lstStyle/>
          <a:p>
            <a:r>
              <a:rPr lang="en-US" dirty="0"/>
              <a:t>Performance on IT KPIs improves as AI adoption matures</a:t>
            </a:r>
            <a:endParaRPr lang="en-SG" dirty="0"/>
          </a:p>
        </p:txBody>
      </p:sp>
      <p:sp>
        <p:nvSpPr>
          <p:cNvPr id="3" name="Text Placeholder 2">
            <a:extLst>
              <a:ext uri="{FF2B5EF4-FFF2-40B4-BE49-F238E27FC236}">
                <a16:creationId xmlns:a16="http://schemas.microsoft.com/office/drawing/2014/main" id="{179F1F88-61C8-196A-30DF-7F44A0165031}"/>
              </a:ext>
            </a:extLst>
          </p:cNvPr>
          <p:cNvSpPr>
            <a:spLocks noGrp="1"/>
          </p:cNvSpPr>
          <p:nvPr>
            <p:ph type="body" sz="quarter" idx="13"/>
          </p:nvPr>
        </p:nvSpPr>
        <p:spPr>
          <a:xfrm>
            <a:off x="457200" y="2057400"/>
            <a:ext cx="6248400" cy="5486400"/>
          </a:xfrm>
        </p:spPr>
        <p:txBody>
          <a:body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rPr>
              <a:t>Top performers are in the 75</a:t>
            </a:r>
            <a:r>
              <a:rPr kumimoji="0" lang="en-US" sz="2400" b="0" i="0" u="none" strike="noStrike" kern="0" cap="none" spc="0" normalizeH="0" baseline="30000" noProof="0" dirty="0">
                <a:ln>
                  <a:noFill/>
                </a:ln>
                <a:solidFill>
                  <a:srgbClr val="000000"/>
                </a:solidFill>
                <a:effectLst/>
                <a:uLnTx/>
                <a:uFillTx/>
                <a:latin typeface="IBM Plex Sans Light" panose="020B0403050203000203" pitchFamily="34" charset="0"/>
              </a:rPr>
              <a:t>th</a:t>
            </a:r>
            <a:r>
              <a:rPr kumimoji="0" lang="en-US" sz="2400" b="0" i="0" u="none" strike="noStrike" kern="0" cap="none" spc="0" normalizeH="0" baseline="0" noProof="0" dirty="0">
                <a:ln>
                  <a:noFill/>
                </a:ln>
                <a:solidFill>
                  <a:srgbClr val="000000"/>
                </a:solidFill>
                <a:effectLst/>
                <a:uLnTx/>
                <a:uFillTx/>
                <a:latin typeface="IBM Plex Sans Light" panose="020B0403050203000203" pitchFamily="34" charset="0"/>
              </a:rPr>
              <a:t> percentile of performance on cost, cycle time and efficiency/quality KPIs. </a:t>
            </a:r>
          </a:p>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endParaRPr lang="en-SG" sz="2000" dirty="0"/>
          </a:p>
        </p:txBody>
      </p:sp>
      <p:sp>
        <p:nvSpPr>
          <p:cNvPr id="4" name="Text Placeholder 3">
            <a:extLst>
              <a:ext uri="{FF2B5EF4-FFF2-40B4-BE49-F238E27FC236}">
                <a16:creationId xmlns:a16="http://schemas.microsoft.com/office/drawing/2014/main" id="{63E7D090-AB81-F815-00AC-B30E50875808}"/>
              </a:ext>
            </a:extLst>
          </p:cNvPr>
          <p:cNvSpPr>
            <a:spLocks noGrp="1"/>
          </p:cNvSpPr>
          <p:nvPr>
            <p:ph type="body" sz="quarter" idx="15"/>
          </p:nvPr>
        </p:nvSpPr>
        <p:spPr/>
        <p:txBody>
          <a:bodyPr/>
          <a:lstStyle/>
          <a:p>
            <a:r>
              <a:rPr lang="en-US" sz="800" dirty="0"/>
              <a:t>Source: IBV Performance Data and Benchmarking, 2025</a:t>
            </a:r>
          </a:p>
          <a:p>
            <a:r>
              <a:rPr lang="en-US" dirty="0"/>
              <a:t>Refer to slide notes for questions.</a:t>
            </a:r>
            <a:endParaRPr lang="en-US" sz="800" dirty="0"/>
          </a:p>
        </p:txBody>
      </p:sp>
      <p:sp>
        <p:nvSpPr>
          <p:cNvPr id="5" name="Text Placeholder 4">
            <a:extLst>
              <a:ext uri="{FF2B5EF4-FFF2-40B4-BE49-F238E27FC236}">
                <a16:creationId xmlns:a16="http://schemas.microsoft.com/office/drawing/2014/main" id="{B2F45423-101B-FBA2-172A-AF68B7624463}"/>
              </a:ext>
            </a:extLst>
          </p:cNvPr>
          <p:cNvSpPr>
            <a:spLocks noGrp="1"/>
          </p:cNvSpPr>
          <p:nvPr>
            <p:ph type="body" sz="quarter" idx="16"/>
          </p:nvPr>
        </p:nvSpPr>
        <p:spPr/>
        <p:txBody>
          <a:bodyPr/>
          <a:lstStyle/>
          <a:p>
            <a:r>
              <a:rPr lang="en-US" sz="1000" kern="1200" dirty="0">
                <a:solidFill>
                  <a:srgbClr val="6F6F6F"/>
                </a:solidFill>
                <a:latin typeface="IBM Plex Sans Medm" panose="020B0503050203000203" pitchFamily="34" charset="0"/>
                <a:ea typeface="+mn-ea"/>
                <a:cs typeface="+mn-cs"/>
              </a:rPr>
              <a:t>Spend, productivity and performance</a:t>
            </a:r>
            <a:endParaRPr lang="en-SG" sz="1000" kern="1200" dirty="0">
              <a:solidFill>
                <a:srgbClr val="6F6F6F"/>
              </a:solidFill>
              <a:latin typeface="IBM Plex Sans Medm" panose="020B0503050203000203" pitchFamily="34" charset="0"/>
              <a:ea typeface="+mn-ea"/>
              <a:cs typeface="+mn-cs"/>
            </a:endParaRPr>
          </a:p>
        </p:txBody>
      </p:sp>
      <p:graphicFrame>
        <p:nvGraphicFramePr>
          <p:cNvPr id="9" name="Chart 8">
            <a:extLst>
              <a:ext uri="{FF2B5EF4-FFF2-40B4-BE49-F238E27FC236}">
                <a16:creationId xmlns:a16="http://schemas.microsoft.com/office/drawing/2014/main" id="{A8368934-F5DC-BF4F-0B65-D9B35DDF0CA1}"/>
              </a:ext>
            </a:extLst>
          </p:cNvPr>
          <p:cNvGraphicFramePr/>
          <p:nvPr>
            <p:extLst>
              <p:ext uri="{D42A27DB-BD31-4B8C-83A1-F6EECF244321}">
                <p14:modId xmlns:p14="http://schemas.microsoft.com/office/powerpoint/2010/main" val="3066326743"/>
              </p:ext>
            </p:extLst>
          </p:nvPr>
        </p:nvGraphicFramePr>
        <p:xfrm>
          <a:off x="7620000" y="734442"/>
          <a:ext cx="6553200" cy="6961758"/>
        </p:xfrm>
        <a:graphic>
          <a:graphicData uri="http://schemas.openxmlformats.org/drawingml/2006/chart">
            <c:chart xmlns:c="http://schemas.openxmlformats.org/drawingml/2006/chart" xmlns:r="http://schemas.openxmlformats.org/officeDocument/2006/relationships" r:id="rId3"/>
          </a:graphicData>
        </a:graphic>
      </p:graphicFrame>
      <p:sp>
        <p:nvSpPr>
          <p:cNvPr id="8" name="Left Brace 7">
            <a:extLst>
              <a:ext uri="{FF2B5EF4-FFF2-40B4-BE49-F238E27FC236}">
                <a16:creationId xmlns:a16="http://schemas.microsoft.com/office/drawing/2014/main" id="{B467DC80-E86D-F70D-1AD3-E7CC38A83C64}"/>
              </a:ext>
            </a:extLst>
          </p:cNvPr>
          <p:cNvSpPr/>
          <p:nvPr/>
        </p:nvSpPr>
        <p:spPr bwMode="auto">
          <a:xfrm rot="16200000">
            <a:off x="9483969" y="5421342"/>
            <a:ext cx="264150" cy="2561113"/>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8A5F63E3-03D4-279A-3175-704DFF185C63}"/>
              </a:ext>
            </a:extLst>
          </p:cNvPr>
          <p:cNvSpPr txBox="1"/>
          <p:nvPr/>
        </p:nvSpPr>
        <p:spPr>
          <a:xfrm>
            <a:off x="9065515" y="6934200"/>
            <a:ext cx="1533909" cy="423840"/>
          </a:xfrm>
          <a:prstGeom prst="rect">
            <a:avLst/>
          </a:prstGeom>
          <a:noFill/>
        </p:spPr>
        <p:txBody>
          <a:bodyPr wrap="square" lIns="0" tIns="0" rIns="0" bIns="0" rtlCol="0">
            <a:noAutofit/>
          </a:bodyPr>
          <a:lstStyle/>
          <a:p>
            <a:pPr algn="ctr">
              <a:lnSpc>
                <a:spcPct val="110000"/>
              </a:lnSpc>
              <a:spcBef>
                <a:spcPts val="1800"/>
              </a:spcBef>
            </a:pPr>
            <a:r>
              <a:rPr lang="en-US" sz="1400" dirty="0"/>
              <a:t>AI initiators</a:t>
            </a:r>
          </a:p>
        </p:txBody>
      </p:sp>
      <p:sp>
        <p:nvSpPr>
          <p:cNvPr id="12" name="TextBox 11">
            <a:extLst>
              <a:ext uri="{FF2B5EF4-FFF2-40B4-BE49-F238E27FC236}">
                <a16:creationId xmlns:a16="http://schemas.microsoft.com/office/drawing/2014/main" id="{AC4B5B2C-63F1-476E-B1DD-2C12FD4583BD}"/>
              </a:ext>
            </a:extLst>
          </p:cNvPr>
          <p:cNvSpPr txBox="1"/>
          <p:nvPr/>
        </p:nvSpPr>
        <p:spPr>
          <a:xfrm>
            <a:off x="11846459" y="6934200"/>
            <a:ext cx="1717141" cy="264151"/>
          </a:xfrm>
          <a:prstGeom prst="rect">
            <a:avLst/>
          </a:prstGeom>
          <a:noFill/>
        </p:spPr>
        <p:txBody>
          <a:bodyPr wrap="square" lIns="0" tIns="0" rIns="0" bIns="0" rtlCol="0">
            <a:noAutofit/>
          </a:bodyPr>
          <a:lstStyle/>
          <a:p>
            <a:pPr algn="l">
              <a:lnSpc>
                <a:spcPct val="110000"/>
              </a:lnSpc>
              <a:spcBef>
                <a:spcPts val="1800"/>
              </a:spcBef>
            </a:pPr>
            <a:r>
              <a:rPr lang="en-US" sz="1400" dirty="0"/>
              <a:t>Mature AI adopters</a:t>
            </a:r>
          </a:p>
        </p:txBody>
      </p:sp>
      <p:sp>
        <p:nvSpPr>
          <p:cNvPr id="13" name="Left Brace 12">
            <a:extLst>
              <a:ext uri="{FF2B5EF4-FFF2-40B4-BE49-F238E27FC236}">
                <a16:creationId xmlns:a16="http://schemas.microsoft.com/office/drawing/2014/main" id="{26283506-1FC0-1E38-DA8E-0E7C7EBECC52}"/>
              </a:ext>
            </a:extLst>
          </p:cNvPr>
          <p:cNvSpPr/>
          <p:nvPr/>
        </p:nvSpPr>
        <p:spPr bwMode="auto">
          <a:xfrm rot="16200000">
            <a:off x="12388234" y="5421341"/>
            <a:ext cx="264150" cy="2561113"/>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804962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0D1F-79B8-7152-9055-17F370E5B78F}"/>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83DB4C50-A5FA-1C0D-3668-9D28802A07ED}"/>
              </a:ext>
            </a:extLst>
          </p:cNvPr>
          <p:cNvSpPr>
            <a:spLocks noGrp="1"/>
          </p:cNvSpPr>
          <p:nvPr>
            <p:ph type="body" sz="quarter" idx="12"/>
          </p:nvPr>
        </p:nvSpPr>
        <p:spPr>
          <a:xfrm>
            <a:off x="152400" y="3768150"/>
            <a:ext cx="3492000" cy="3699449"/>
          </a:xfrm>
          <a:ln w="3175">
            <a:noFill/>
          </a:ln>
        </p:spPr>
        <p:txBody>
          <a:bodyPr lIns="228600" tIns="182880"/>
          <a:lstStyle/>
          <a:p>
            <a:pPr>
              <a:lnSpc>
                <a:spcPct val="105000"/>
              </a:lnSpc>
              <a:spcBef>
                <a:spcPts val="1000"/>
              </a:spcBef>
            </a:pPr>
            <a:r>
              <a:rPr lang="en-US" dirty="0">
                <a:ea typeface="IBM Plex Sans" charset="0"/>
                <a:cs typeface="IBM Plex Sans" charset="0"/>
              </a:rPr>
              <a:t>Implemented AI across all </a:t>
            </a:r>
            <a:r>
              <a:rPr lang="en-US" dirty="0"/>
              <a:t>develop and manage IT customer relationships activities</a:t>
            </a:r>
            <a:br>
              <a:rPr lang="en-US" sz="1400" dirty="0">
                <a:solidFill>
                  <a:schemeClr val="tx1">
                    <a:lumMod val="50000"/>
                    <a:lumOff val="50000"/>
                  </a:schemeClr>
                </a:solidFill>
                <a:latin typeface="+mn-lt"/>
                <a:ea typeface="IBM Plex Sans" charset="0"/>
                <a:cs typeface="IBM Plex Sans" charset="0"/>
              </a:rPr>
            </a:br>
            <a:endParaRPr lang="en-US" sz="1400" dirty="0">
              <a:solidFill>
                <a:srgbClr val="0043CE"/>
              </a:solidFill>
              <a:latin typeface="+mn-lt"/>
              <a:ea typeface="IBM Plex Sans" charset="0"/>
              <a:cs typeface="IBM Plex Sans" charset="0"/>
            </a:endParaRPr>
          </a:p>
        </p:txBody>
      </p:sp>
      <p:sp>
        <p:nvSpPr>
          <p:cNvPr id="2" name="Title 1">
            <a:extLst>
              <a:ext uri="{FF2B5EF4-FFF2-40B4-BE49-F238E27FC236}">
                <a16:creationId xmlns:a16="http://schemas.microsoft.com/office/drawing/2014/main" id="{75FB932C-0BD5-5703-A1F5-1655473A6F03}"/>
              </a:ext>
            </a:extLst>
          </p:cNvPr>
          <p:cNvSpPr>
            <a:spLocks noGrp="1"/>
          </p:cNvSpPr>
          <p:nvPr>
            <p:ph type="title"/>
          </p:nvPr>
        </p:nvSpPr>
        <p:spPr>
          <a:xfrm>
            <a:off x="457200" y="457200"/>
            <a:ext cx="13716000" cy="1287475"/>
          </a:xfrm>
        </p:spPr>
        <p:txBody>
          <a:bodyPr/>
          <a:lstStyle/>
          <a:p>
            <a:r>
              <a:rPr kumimoji="0" lang="en-US" altLang="en-US" sz="3200" u="none" strike="noStrike" cap="none" normalizeH="0" baseline="0" dirty="0">
                <a:ln>
                  <a:noFill/>
                </a:ln>
                <a:effectLst/>
                <a:latin typeface="+mj-lt"/>
              </a:rPr>
              <a:t>Mature adopters have unlocked more AI value by scaling its integration across IT processes</a:t>
            </a:r>
            <a:endParaRPr lang="en-US" sz="3200" dirty="0">
              <a:latin typeface="+mj-lt"/>
            </a:endParaRPr>
          </a:p>
        </p:txBody>
      </p:sp>
      <p:sp>
        <p:nvSpPr>
          <p:cNvPr id="4" name="Text Placeholder 3">
            <a:extLst>
              <a:ext uri="{FF2B5EF4-FFF2-40B4-BE49-F238E27FC236}">
                <a16:creationId xmlns:a16="http://schemas.microsoft.com/office/drawing/2014/main" id="{9DEF62A8-7A89-2196-EBB3-25C57BAA62FE}"/>
              </a:ext>
            </a:extLst>
          </p:cNvPr>
          <p:cNvSpPr>
            <a:spLocks noGrp="1"/>
          </p:cNvSpPr>
          <p:nvPr>
            <p:ph type="body" sz="quarter" idx="13"/>
          </p:nvPr>
        </p:nvSpPr>
        <p:spPr>
          <a:xfrm>
            <a:off x="3733800" y="3733800"/>
            <a:ext cx="3492000" cy="4066032"/>
          </a:xfrm>
          <a:ln w="3175">
            <a:noFill/>
          </a:ln>
        </p:spPr>
        <p:txBody>
          <a:bodyPr lIns="228600" tIns="182880"/>
          <a:lstStyle/>
          <a:p>
            <a:pPr>
              <a:lnSpc>
                <a:spcPct val="105000"/>
              </a:lnSpc>
              <a:spcBef>
                <a:spcPts val="1000"/>
              </a:spcBef>
            </a:pPr>
            <a:r>
              <a:rPr lang="en-US" dirty="0">
                <a:latin typeface="+mn-lt"/>
                <a:ea typeface="IBM Plex Sans" charset="0"/>
                <a:cs typeface="IBM Plex Sans" charset="0"/>
              </a:rPr>
              <a:t>Implemented AI across all </a:t>
            </a:r>
            <a:r>
              <a:rPr lang="en-US" dirty="0">
                <a:latin typeface="+mn-lt"/>
              </a:rPr>
              <a:t>managing enterprise information</a:t>
            </a:r>
            <a:r>
              <a:rPr lang="en-US" dirty="0">
                <a:latin typeface="+mn-lt"/>
                <a:ea typeface="IBM Plex Sans" charset="0"/>
                <a:cs typeface="IBM Plex Sans" charset="0"/>
              </a:rPr>
              <a:t> activities</a:t>
            </a:r>
          </a:p>
          <a:p>
            <a:endParaRPr lang="en-US" sz="1400" dirty="0"/>
          </a:p>
        </p:txBody>
      </p:sp>
      <p:sp>
        <p:nvSpPr>
          <p:cNvPr id="5" name="Text Placeholder 4">
            <a:extLst>
              <a:ext uri="{FF2B5EF4-FFF2-40B4-BE49-F238E27FC236}">
                <a16:creationId xmlns:a16="http://schemas.microsoft.com/office/drawing/2014/main" id="{5510CA84-5EE2-82A2-46AF-6D4BD742E8D8}"/>
              </a:ext>
            </a:extLst>
          </p:cNvPr>
          <p:cNvSpPr>
            <a:spLocks noGrp="1"/>
          </p:cNvSpPr>
          <p:nvPr>
            <p:ph type="body" sz="quarter" idx="14"/>
          </p:nvPr>
        </p:nvSpPr>
        <p:spPr>
          <a:xfrm>
            <a:off x="7315200" y="3733800"/>
            <a:ext cx="3492000" cy="4066032"/>
          </a:xfrm>
          <a:ln w="3175">
            <a:noFill/>
          </a:ln>
        </p:spPr>
        <p:txBody>
          <a:bodyPr lIns="228600" tIns="182880"/>
          <a:lstStyle/>
          <a:p>
            <a:pPr>
              <a:lnSpc>
                <a:spcPct val="105000"/>
              </a:lnSpc>
              <a:spcBef>
                <a:spcPts val="1000"/>
              </a:spcBef>
            </a:pPr>
            <a:r>
              <a:rPr lang="en-US" dirty="0">
                <a:ea typeface="IBM Plex Sans" charset="0"/>
                <a:cs typeface="IBM Plex Sans" charset="0"/>
              </a:rPr>
              <a:t>Implemented AI across all </a:t>
            </a:r>
            <a:r>
              <a:rPr lang="en-US" dirty="0"/>
              <a:t>develop, manage and deploy  IT services and solutions</a:t>
            </a:r>
            <a:r>
              <a:rPr lang="en-US" dirty="0">
                <a:ea typeface="IBM Plex Sans" charset="0"/>
                <a:cs typeface="IBM Plex Sans" charset="0"/>
              </a:rPr>
              <a:t> activities</a:t>
            </a:r>
          </a:p>
        </p:txBody>
      </p:sp>
      <p:sp>
        <p:nvSpPr>
          <p:cNvPr id="6" name="Text Placeholder 5">
            <a:extLst>
              <a:ext uri="{FF2B5EF4-FFF2-40B4-BE49-F238E27FC236}">
                <a16:creationId xmlns:a16="http://schemas.microsoft.com/office/drawing/2014/main" id="{C82CF949-9923-B41C-6452-048D9D1890FA}"/>
              </a:ext>
            </a:extLst>
          </p:cNvPr>
          <p:cNvSpPr>
            <a:spLocks noGrp="1"/>
          </p:cNvSpPr>
          <p:nvPr>
            <p:ph type="body" sz="quarter" idx="15"/>
          </p:nvPr>
        </p:nvSpPr>
        <p:spPr>
          <a:xfrm>
            <a:off x="10896600" y="3733800"/>
            <a:ext cx="3492000" cy="4066032"/>
          </a:xfrm>
          <a:ln w="3175">
            <a:noFill/>
          </a:ln>
        </p:spPr>
        <p:txBody>
          <a:bodyPr lIns="228600" tIns="182880"/>
          <a:lstStyle/>
          <a:p>
            <a:pPr>
              <a:lnSpc>
                <a:spcPct val="105000"/>
              </a:lnSpc>
              <a:spcBef>
                <a:spcPts val="1000"/>
              </a:spcBef>
            </a:pPr>
            <a:r>
              <a:rPr lang="en-US" dirty="0">
                <a:ea typeface="IBM Plex Sans" charset="0"/>
                <a:cs typeface="IBM Plex Sans" charset="0"/>
              </a:rPr>
              <a:t>Implemented AI across all </a:t>
            </a:r>
            <a:r>
              <a:rPr lang="en-US" dirty="0"/>
              <a:t>create and manage IT support services and solutions</a:t>
            </a:r>
            <a:r>
              <a:rPr lang="en-US" dirty="0">
                <a:ea typeface="IBM Plex Sans" charset="0"/>
                <a:cs typeface="IBM Plex Sans" charset="0"/>
              </a:rPr>
              <a:t> activities</a:t>
            </a:r>
          </a:p>
        </p:txBody>
      </p:sp>
      <p:sp>
        <p:nvSpPr>
          <p:cNvPr id="11" name="Rectangle 10">
            <a:extLst>
              <a:ext uri="{FF2B5EF4-FFF2-40B4-BE49-F238E27FC236}">
                <a16:creationId xmlns:a16="http://schemas.microsoft.com/office/drawing/2014/main" id="{CB8064C9-1752-E7E6-5118-F833C2003F60}"/>
              </a:ext>
            </a:extLst>
          </p:cNvPr>
          <p:cNvSpPr/>
          <p:nvPr/>
        </p:nvSpPr>
        <p:spPr>
          <a:xfrm>
            <a:off x="421707" y="6796060"/>
            <a:ext cx="3223878" cy="666593"/>
          </a:xfrm>
          <a:prstGeom prst="rect">
            <a:avLst/>
          </a:prstGeom>
        </p:spPr>
        <p:txBody>
          <a:bodyPr wrap="square">
            <a:spAutoFit/>
          </a:bodyPr>
          <a:lstStyle/>
          <a:p>
            <a:pPr marL="0" marR="0" lvl="0" indent="0" algn="ctr" defTabSz="914400" rtl="0" eaLnBrk="1" fontAlgn="auto" latinLnBrk="0" hangingPunct="1">
              <a:lnSpc>
                <a:spcPct val="110000"/>
              </a:lnSpc>
              <a:spcBef>
                <a:spcPct val="0"/>
              </a:spcBef>
              <a:spcAft>
                <a:spcPts val="0"/>
              </a:spcAft>
              <a:buClrTx/>
              <a:buSzTx/>
              <a:buFontTx/>
              <a:buNone/>
              <a:tabLst/>
              <a:defRPr/>
            </a:pPr>
            <a:r>
              <a:rPr lang="en-US" sz="3600" dirty="0">
                <a:solidFill>
                  <a:srgbClr val="1192E8"/>
                </a:solidFill>
                <a:ea typeface="IBM Plex Sans" charset="0"/>
                <a:cs typeface="IBM Plex Sans" charset="0"/>
              </a:rPr>
              <a:t>29</a:t>
            </a:r>
            <a:r>
              <a:rPr kumimoji="0" lang="en-US" sz="3600" u="none" strike="noStrike" kern="1200" cap="none" spc="0" normalizeH="0" baseline="0" noProof="0" dirty="0">
                <a:ln>
                  <a:noFill/>
                </a:ln>
                <a:solidFill>
                  <a:srgbClr val="1192E8"/>
                </a:solidFill>
                <a:effectLst/>
                <a:uLnTx/>
                <a:uFillTx/>
                <a:ea typeface="IBM Plex Sans" charset="0"/>
                <a:cs typeface="IBM Plex Sans" charset="0"/>
              </a:rPr>
              <a:t>%</a:t>
            </a:r>
          </a:p>
        </p:txBody>
      </p:sp>
      <p:sp>
        <p:nvSpPr>
          <p:cNvPr id="12" name="Rectangle 11">
            <a:extLst>
              <a:ext uri="{FF2B5EF4-FFF2-40B4-BE49-F238E27FC236}">
                <a16:creationId xmlns:a16="http://schemas.microsoft.com/office/drawing/2014/main" id="{59B0A50D-4017-31AE-3BFD-C9428A11E464}"/>
              </a:ext>
            </a:extLst>
          </p:cNvPr>
          <p:cNvSpPr/>
          <p:nvPr/>
        </p:nvSpPr>
        <p:spPr>
          <a:xfrm>
            <a:off x="3757276" y="6801007"/>
            <a:ext cx="3409312" cy="666593"/>
          </a:xfrm>
          <a:prstGeom prst="rect">
            <a:avLst/>
          </a:prstGeom>
        </p:spPr>
        <p:txBody>
          <a:bodyPr wrap="square">
            <a:spAutoFit/>
          </a:bodyPr>
          <a:lstStyle/>
          <a:p>
            <a:pPr marL="0" marR="0" lvl="0" indent="0" algn="ctr" defTabSz="914400" rtl="0" eaLnBrk="1" fontAlgn="auto" latinLnBrk="0" hangingPunct="1">
              <a:lnSpc>
                <a:spcPct val="110000"/>
              </a:lnSpc>
              <a:spcBef>
                <a:spcPct val="0"/>
              </a:spcBef>
              <a:spcAft>
                <a:spcPts val="0"/>
              </a:spcAft>
              <a:buClrTx/>
              <a:buSzTx/>
              <a:buFontTx/>
              <a:buNone/>
              <a:tabLst/>
              <a:defRPr/>
            </a:pPr>
            <a:r>
              <a:rPr lang="en-US" sz="3600" dirty="0">
                <a:solidFill>
                  <a:srgbClr val="1192E8"/>
                </a:solidFill>
              </a:rPr>
              <a:t>34%</a:t>
            </a:r>
          </a:p>
        </p:txBody>
      </p:sp>
      <p:sp>
        <p:nvSpPr>
          <p:cNvPr id="13" name="Rectangle 12">
            <a:extLst>
              <a:ext uri="{FF2B5EF4-FFF2-40B4-BE49-F238E27FC236}">
                <a16:creationId xmlns:a16="http://schemas.microsoft.com/office/drawing/2014/main" id="{A23A05C8-7118-EC0F-8994-CD0A53A287BC}"/>
              </a:ext>
            </a:extLst>
          </p:cNvPr>
          <p:cNvSpPr/>
          <p:nvPr/>
        </p:nvSpPr>
        <p:spPr>
          <a:xfrm>
            <a:off x="7418833" y="6801007"/>
            <a:ext cx="3398165" cy="666593"/>
          </a:xfrm>
          <a:prstGeom prst="rect">
            <a:avLst/>
          </a:prstGeom>
        </p:spPr>
        <p:txBody>
          <a:bodyPr wrap="square">
            <a:spAutoFit/>
          </a:bodyPr>
          <a:lstStyle/>
          <a:p>
            <a:pPr algn="ctr" defTabSz="914400">
              <a:lnSpc>
                <a:spcPct val="110000"/>
              </a:lnSpc>
              <a:spcBef>
                <a:spcPct val="0"/>
              </a:spcBef>
              <a:defRPr/>
            </a:pPr>
            <a:r>
              <a:rPr lang="en-US" sz="3600" dirty="0">
                <a:solidFill>
                  <a:srgbClr val="1192E8"/>
                </a:solidFill>
              </a:rPr>
              <a:t>47%</a:t>
            </a:r>
          </a:p>
        </p:txBody>
      </p:sp>
      <p:sp>
        <p:nvSpPr>
          <p:cNvPr id="14" name="Rectangle 13">
            <a:extLst>
              <a:ext uri="{FF2B5EF4-FFF2-40B4-BE49-F238E27FC236}">
                <a16:creationId xmlns:a16="http://schemas.microsoft.com/office/drawing/2014/main" id="{1DE44FD2-FF78-09C9-9E03-F6A255C68975}"/>
              </a:ext>
            </a:extLst>
          </p:cNvPr>
          <p:cNvSpPr/>
          <p:nvPr/>
        </p:nvSpPr>
        <p:spPr>
          <a:xfrm>
            <a:off x="11073031" y="6801007"/>
            <a:ext cx="3328769" cy="666593"/>
          </a:xfrm>
          <a:prstGeom prst="rect">
            <a:avLst/>
          </a:prstGeom>
        </p:spPr>
        <p:txBody>
          <a:bodyPr wrap="square">
            <a:spAutoFit/>
          </a:bodyPr>
          <a:lstStyle/>
          <a:p>
            <a:pPr marL="0" marR="0" lvl="0" indent="0" algn="ctr" defTabSz="914400" rtl="0" eaLnBrk="1" fontAlgn="auto" latinLnBrk="0" hangingPunct="1">
              <a:lnSpc>
                <a:spcPct val="110000"/>
              </a:lnSpc>
              <a:spcBef>
                <a:spcPct val="0"/>
              </a:spcBef>
              <a:spcAft>
                <a:spcPts val="0"/>
              </a:spcAft>
              <a:buClrTx/>
              <a:buSzTx/>
              <a:buFontTx/>
              <a:buNone/>
              <a:tabLst/>
              <a:defRPr/>
            </a:pPr>
            <a:r>
              <a:rPr lang="en-US" sz="3600" dirty="0">
                <a:solidFill>
                  <a:srgbClr val="1192E8"/>
                </a:solidFill>
              </a:rPr>
              <a:t>34</a:t>
            </a:r>
            <a:r>
              <a:rPr kumimoji="0" lang="en-US" sz="3600" u="none" strike="noStrike" kern="1200" cap="none" spc="0" normalizeH="0" baseline="0" noProof="0" dirty="0">
                <a:ln>
                  <a:noFill/>
                </a:ln>
                <a:solidFill>
                  <a:srgbClr val="1192E8"/>
                </a:solidFill>
                <a:effectLst/>
                <a:uLnTx/>
                <a:uFillTx/>
                <a:ea typeface="IBM Plex Sans" charset="0"/>
                <a:cs typeface="IBM Plex Sans" charset="0"/>
              </a:rPr>
              <a:t>%</a:t>
            </a:r>
          </a:p>
        </p:txBody>
      </p:sp>
      <p:sp>
        <p:nvSpPr>
          <p:cNvPr id="18" name="TextBox 17">
            <a:extLst>
              <a:ext uri="{FF2B5EF4-FFF2-40B4-BE49-F238E27FC236}">
                <a16:creationId xmlns:a16="http://schemas.microsoft.com/office/drawing/2014/main" id="{8E268F1A-8E3C-62A8-2440-E47D8E5EFECD}"/>
              </a:ext>
            </a:extLst>
          </p:cNvPr>
          <p:cNvSpPr txBox="1"/>
          <p:nvPr/>
        </p:nvSpPr>
        <p:spPr>
          <a:xfrm>
            <a:off x="19382014" y="2155371"/>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graphicFrame>
        <p:nvGraphicFramePr>
          <p:cNvPr id="15" name="Chart 14">
            <a:extLst>
              <a:ext uri="{FF2B5EF4-FFF2-40B4-BE49-F238E27FC236}">
                <a16:creationId xmlns:a16="http://schemas.microsoft.com/office/drawing/2014/main" id="{7007E6E3-D4F9-E75F-1FB4-34D368B3B16C}"/>
              </a:ext>
            </a:extLst>
          </p:cNvPr>
          <p:cNvGraphicFramePr>
            <a:graphicFrameLocks noChangeAspect="1"/>
          </p:cNvGraphicFramePr>
          <p:nvPr>
            <p:extLst>
              <p:ext uri="{D42A27DB-BD31-4B8C-83A1-F6EECF244321}">
                <p14:modId xmlns:p14="http://schemas.microsoft.com/office/powerpoint/2010/main" val="2775625093"/>
              </p:ext>
            </p:extLst>
          </p:nvPr>
        </p:nvGraphicFramePr>
        <p:xfrm>
          <a:off x="533400" y="4922147"/>
          <a:ext cx="2709503" cy="18252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Chart 18">
            <a:extLst>
              <a:ext uri="{FF2B5EF4-FFF2-40B4-BE49-F238E27FC236}">
                <a16:creationId xmlns:a16="http://schemas.microsoft.com/office/drawing/2014/main" id="{6001DF1B-3092-E26C-D83F-CA5977BD1B55}"/>
              </a:ext>
            </a:extLst>
          </p:cNvPr>
          <p:cNvGraphicFramePr>
            <a:graphicFrameLocks noChangeAspect="1"/>
          </p:cNvGraphicFramePr>
          <p:nvPr>
            <p:extLst>
              <p:ext uri="{D42A27DB-BD31-4B8C-83A1-F6EECF244321}">
                <p14:modId xmlns:p14="http://schemas.microsoft.com/office/powerpoint/2010/main" val="3364921263"/>
              </p:ext>
            </p:extLst>
          </p:nvPr>
        </p:nvGraphicFramePr>
        <p:xfrm>
          <a:off x="4096982" y="4922147"/>
          <a:ext cx="2709503" cy="182529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Chart 19">
            <a:extLst>
              <a:ext uri="{FF2B5EF4-FFF2-40B4-BE49-F238E27FC236}">
                <a16:creationId xmlns:a16="http://schemas.microsoft.com/office/drawing/2014/main" id="{B642878F-039A-7F61-D437-51748204A0D0}"/>
              </a:ext>
            </a:extLst>
          </p:cNvPr>
          <p:cNvGraphicFramePr>
            <a:graphicFrameLocks noChangeAspect="1"/>
          </p:cNvGraphicFramePr>
          <p:nvPr>
            <p:extLst>
              <p:ext uri="{D42A27DB-BD31-4B8C-83A1-F6EECF244321}">
                <p14:modId xmlns:p14="http://schemas.microsoft.com/office/powerpoint/2010/main" val="3522213680"/>
              </p:ext>
            </p:extLst>
          </p:nvPr>
        </p:nvGraphicFramePr>
        <p:xfrm>
          <a:off x="7660564" y="4922147"/>
          <a:ext cx="2709503" cy="18252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1" name="Chart 20">
            <a:extLst>
              <a:ext uri="{FF2B5EF4-FFF2-40B4-BE49-F238E27FC236}">
                <a16:creationId xmlns:a16="http://schemas.microsoft.com/office/drawing/2014/main" id="{B283E293-9153-24E9-CA8C-4AD5EBBDE60E}"/>
              </a:ext>
            </a:extLst>
          </p:cNvPr>
          <p:cNvGraphicFramePr>
            <a:graphicFrameLocks noChangeAspect="1"/>
          </p:cNvGraphicFramePr>
          <p:nvPr>
            <p:extLst>
              <p:ext uri="{D42A27DB-BD31-4B8C-83A1-F6EECF244321}">
                <p14:modId xmlns:p14="http://schemas.microsoft.com/office/powerpoint/2010/main" val="3932859784"/>
              </p:ext>
            </p:extLst>
          </p:nvPr>
        </p:nvGraphicFramePr>
        <p:xfrm>
          <a:off x="11224146" y="4922147"/>
          <a:ext cx="2709503" cy="1825291"/>
        </p:xfrm>
        <a:graphic>
          <a:graphicData uri="http://schemas.openxmlformats.org/drawingml/2006/chart">
            <c:chart xmlns:c="http://schemas.openxmlformats.org/drawingml/2006/chart" xmlns:r="http://schemas.openxmlformats.org/officeDocument/2006/relationships" r:id="rId6"/>
          </a:graphicData>
        </a:graphic>
      </p:graphicFrame>
      <p:sp>
        <p:nvSpPr>
          <p:cNvPr id="26" name="Text Placeholder 51">
            <a:extLst>
              <a:ext uri="{FF2B5EF4-FFF2-40B4-BE49-F238E27FC236}">
                <a16:creationId xmlns:a16="http://schemas.microsoft.com/office/drawing/2014/main" id="{3F830CF6-F549-FB84-1DC8-A05AB72A4B5A}"/>
              </a:ext>
            </a:extLst>
          </p:cNvPr>
          <p:cNvSpPr txBox="1">
            <a:spLocks/>
          </p:cNvSpPr>
          <p:nvPr/>
        </p:nvSpPr>
        <p:spPr>
          <a:xfrm>
            <a:off x="457201" y="7315200"/>
            <a:ext cx="2971800" cy="484633"/>
          </a:xfrm>
          <a:prstGeom prst="rect">
            <a:avLst/>
          </a:prstGeom>
        </p:spPr>
        <p:txBody>
          <a:bodyPr vert="horz" lIns="0" tIns="0" rIns="0" bIns="0" rtlCol="0" anchor="b">
            <a:noAutofit/>
          </a:bodyPr>
          <a:lstStyle>
            <a:lvl1pPr marL="0" indent="0" algn="l" rtl="0" eaLnBrk="1" fontAlgn="base" hangingPunct="1">
              <a:lnSpc>
                <a:spcPct val="110000"/>
              </a:lnSpc>
              <a:spcBef>
                <a:spcPts val="0"/>
              </a:spcBef>
              <a:spcAft>
                <a:spcPct val="0"/>
              </a:spcAft>
              <a:buClr>
                <a:srgbClr val="001141"/>
              </a:buClr>
              <a:buSzPct val="90000"/>
              <a:buFont typeface="IBM Plex Sans Light" pitchFamily="2" charset="2"/>
              <a:buNone/>
              <a:defRPr sz="800" b="0" i="0">
                <a:solidFill>
                  <a:schemeClr val="tx1">
                    <a:alpha val="60000"/>
                  </a:schemeClr>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r>
              <a:rPr lang="en-US" sz="800" dirty="0"/>
              <a:t>Source: IBV Performance Data and Benchmarking, 2025</a:t>
            </a:r>
          </a:p>
          <a:p>
            <a:r>
              <a:rPr lang="en-US" dirty="0"/>
              <a:t>Refer to slide notes for questions.</a:t>
            </a:r>
            <a:endParaRPr lang="en-US" sz="800" dirty="0"/>
          </a:p>
        </p:txBody>
      </p:sp>
      <p:sp>
        <p:nvSpPr>
          <p:cNvPr id="10" name="Left Brace 9">
            <a:extLst>
              <a:ext uri="{FF2B5EF4-FFF2-40B4-BE49-F238E27FC236}">
                <a16:creationId xmlns:a16="http://schemas.microsoft.com/office/drawing/2014/main" id="{5D6C6695-17F8-FC2E-59C6-D3112CC8F942}"/>
              </a:ext>
            </a:extLst>
          </p:cNvPr>
          <p:cNvSpPr/>
          <p:nvPr/>
        </p:nvSpPr>
        <p:spPr bwMode="auto">
          <a:xfrm rot="5400000">
            <a:off x="7137752" y="-3149251"/>
            <a:ext cx="344804" cy="13726096"/>
          </a:xfrm>
          <a:prstGeom prst="leftBrace">
            <a:avLst/>
          </a:prstGeom>
          <a:ln w="6350">
            <a:solidFill>
              <a:srgbClr val="1192E8"/>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F8FB991B-CA60-2209-F35C-44D0D1288F29}"/>
              </a:ext>
            </a:extLst>
          </p:cNvPr>
          <p:cNvSpPr txBox="1"/>
          <p:nvPr/>
        </p:nvSpPr>
        <p:spPr>
          <a:xfrm>
            <a:off x="964897" y="2008234"/>
            <a:ext cx="3132086" cy="344804"/>
          </a:xfrm>
          <a:prstGeom prst="rect">
            <a:avLst/>
          </a:prstGeom>
          <a:noFill/>
        </p:spPr>
        <p:txBody>
          <a:bodyPr wrap="square" lIns="0" tIns="0" rIns="0" bIns="0" rtlCol="0">
            <a:noAutofit/>
          </a:bodyPr>
          <a:lstStyle/>
          <a:p>
            <a:pPr algn="ctr" defTabSz="914400">
              <a:lnSpc>
                <a:spcPct val="110000"/>
              </a:lnSpc>
              <a:spcBef>
                <a:spcPct val="0"/>
              </a:spcBef>
              <a:defRPr/>
            </a:pPr>
            <a:r>
              <a:rPr lang="en-US" sz="7200" dirty="0">
                <a:solidFill>
                  <a:srgbClr val="1192E8"/>
                </a:solidFill>
                <a:latin typeface="IBM Plex Sans Medm" panose="020B0503050203000203" pitchFamily="34" charset="0"/>
              </a:rPr>
              <a:t>7%</a:t>
            </a:r>
            <a:endParaRPr lang="en-US" sz="1800" dirty="0">
              <a:solidFill>
                <a:srgbClr val="1192E8"/>
              </a:solidFill>
              <a:latin typeface="IBM Plex Sans Medm" panose="020B0503050203000203" pitchFamily="34" charset="0"/>
            </a:endParaRPr>
          </a:p>
        </p:txBody>
      </p:sp>
      <p:sp>
        <p:nvSpPr>
          <p:cNvPr id="8" name="TextBox 7">
            <a:extLst>
              <a:ext uri="{FF2B5EF4-FFF2-40B4-BE49-F238E27FC236}">
                <a16:creationId xmlns:a16="http://schemas.microsoft.com/office/drawing/2014/main" id="{257BD615-A423-0137-AE1F-CDC99BDE5F5D}"/>
              </a:ext>
            </a:extLst>
          </p:cNvPr>
          <p:cNvSpPr txBox="1"/>
          <p:nvPr/>
        </p:nvSpPr>
        <p:spPr>
          <a:xfrm>
            <a:off x="7418833" y="2171184"/>
            <a:ext cx="6754367" cy="1293559"/>
          </a:xfrm>
          <a:prstGeom prst="rect">
            <a:avLst/>
          </a:prstGeom>
          <a:noFill/>
        </p:spPr>
        <p:txBody>
          <a:bodyPr wrap="square">
            <a:spAutoFit/>
          </a:bodyPr>
          <a:lstStyle/>
          <a:p>
            <a:pPr defTabSz="914400">
              <a:lnSpc>
                <a:spcPct val="110000"/>
              </a:lnSpc>
              <a:spcBef>
                <a:spcPct val="0"/>
              </a:spcBef>
              <a:defRPr/>
            </a:pPr>
            <a:r>
              <a:rPr lang="en-US" sz="1800" dirty="0">
                <a:solidFill>
                  <a:srgbClr val="1192E8"/>
                </a:solidFill>
                <a:latin typeface="IBM Plex Sans Light" panose="020B0403050203000203" pitchFamily="34" charset="0"/>
              </a:rPr>
              <a:t>They service even more end users with fewer IT FTEs,  restore IT services after high severity incidents faster, take less time to deploy major releases, and achieve higher ROIs from their AI investments.</a:t>
            </a:r>
          </a:p>
        </p:txBody>
      </p:sp>
      <p:sp>
        <p:nvSpPr>
          <p:cNvPr id="17" name="TextBox 16">
            <a:extLst>
              <a:ext uri="{FF2B5EF4-FFF2-40B4-BE49-F238E27FC236}">
                <a16:creationId xmlns:a16="http://schemas.microsoft.com/office/drawing/2014/main" id="{21C7F0EF-0A93-E83C-A717-06AD5290550A}"/>
              </a:ext>
            </a:extLst>
          </p:cNvPr>
          <p:cNvSpPr txBox="1"/>
          <p:nvPr/>
        </p:nvSpPr>
        <p:spPr>
          <a:xfrm>
            <a:off x="447106" y="2970611"/>
            <a:ext cx="6477000" cy="684162"/>
          </a:xfrm>
          <a:prstGeom prst="rect">
            <a:avLst/>
          </a:prstGeom>
          <a:noFill/>
        </p:spPr>
        <p:txBody>
          <a:bodyPr wrap="square">
            <a:spAutoFit/>
          </a:bodyPr>
          <a:lstStyle/>
          <a:p>
            <a:pPr defTabSz="914400">
              <a:lnSpc>
                <a:spcPct val="110000"/>
              </a:lnSpc>
              <a:spcBef>
                <a:spcPct val="0"/>
              </a:spcBef>
              <a:defRPr/>
            </a:pPr>
            <a:r>
              <a:rPr lang="en-US" sz="1800" dirty="0">
                <a:solidFill>
                  <a:srgbClr val="1192E8"/>
                </a:solidFill>
                <a:latin typeface="IBM Plex Sans Medm" panose="020B0503050203000203" pitchFamily="34" charset="0"/>
              </a:rPr>
              <a:t>Of mature adopters are applying AI across all four major IT processes. </a:t>
            </a:r>
          </a:p>
        </p:txBody>
      </p:sp>
    </p:spTree>
    <p:extLst>
      <p:ext uri="{BB962C8B-B14F-4D97-AF65-F5344CB8AC3E}">
        <p14:creationId xmlns:p14="http://schemas.microsoft.com/office/powerpoint/2010/main" val="1044087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C7FB0-F6BA-21F9-DB04-2003AAF7358C}"/>
            </a:ext>
          </a:extLst>
        </p:cNvPr>
        <p:cNvGrpSpPr/>
        <p:nvPr/>
      </p:nvGrpSpPr>
      <p:grpSpPr>
        <a:xfrm>
          <a:off x="0" y="0"/>
          <a:ext cx="0" cy="0"/>
          <a:chOff x="0" y="0"/>
          <a:chExt cx="0" cy="0"/>
        </a:xfrm>
      </p:grpSpPr>
      <p:sp>
        <p:nvSpPr>
          <p:cNvPr id="23" name="Title 8">
            <a:extLst>
              <a:ext uri="{FF2B5EF4-FFF2-40B4-BE49-F238E27FC236}">
                <a16:creationId xmlns:a16="http://schemas.microsoft.com/office/drawing/2014/main" id="{093B54A3-05B3-97B7-3597-F3CD6061CFE2}"/>
              </a:ext>
            </a:extLst>
          </p:cNvPr>
          <p:cNvSpPr>
            <a:spLocks noGrp="1"/>
          </p:cNvSpPr>
          <p:nvPr>
            <p:ph type="title"/>
          </p:nvPr>
        </p:nvSpPr>
        <p:spPr/>
        <p:txBody>
          <a:bodyPr/>
          <a:lstStyle/>
          <a:p>
            <a:r>
              <a:rPr lang="en-US" dirty="0">
                <a:latin typeface="IBM Plex Sans Light" panose="020B0403050203000203" pitchFamily="34" charset="0"/>
              </a:rPr>
              <a:t>IT spend is the same regardless of AI maturity and scale</a:t>
            </a:r>
          </a:p>
        </p:txBody>
      </p:sp>
      <p:sp>
        <p:nvSpPr>
          <p:cNvPr id="14" name="Text Placeholder 13">
            <a:extLst>
              <a:ext uri="{FF2B5EF4-FFF2-40B4-BE49-F238E27FC236}">
                <a16:creationId xmlns:a16="http://schemas.microsoft.com/office/drawing/2014/main" id="{7AF5CB85-99B7-3A32-B372-7E86528EAC5A}"/>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sp>
        <p:nvSpPr>
          <p:cNvPr id="27" name="Text Placeholder 26">
            <a:extLst>
              <a:ext uri="{FF2B5EF4-FFF2-40B4-BE49-F238E27FC236}">
                <a16:creationId xmlns:a16="http://schemas.microsoft.com/office/drawing/2014/main" id="{59EB51BA-AA89-2B9C-5B74-ABECF202404B}"/>
              </a:ext>
            </a:extLst>
          </p:cNvPr>
          <p:cNvSpPr>
            <a:spLocks noGrp="1"/>
          </p:cNvSpPr>
          <p:nvPr>
            <p:ph type="body" sz="quarter" idx="13"/>
          </p:nvPr>
        </p:nvSpPr>
        <p:spPr/>
        <p:txBody>
          <a:bodyPr/>
          <a:lstStyle/>
          <a:p>
            <a:r>
              <a:rPr lang="en-US" sz="1000" kern="1200" dirty="0">
                <a:solidFill>
                  <a:srgbClr val="6F6F6F"/>
                </a:solidFill>
                <a:latin typeface="IBM Plex Sans Medm" panose="020B0503050203000203" pitchFamily="34" charset="0"/>
                <a:ea typeface="+mn-ea"/>
                <a:cs typeface="+mn-cs"/>
              </a:rPr>
              <a:t>Spend, productivity and performance</a:t>
            </a:r>
            <a:endParaRPr lang="en-SG" sz="1000" kern="1200" dirty="0">
              <a:solidFill>
                <a:srgbClr val="6F6F6F"/>
              </a:solidFill>
              <a:latin typeface="IBM Plex Sans Medm" panose="020B0503050203000203" pitchFamily="34" charset="0"/>
              <a:ea typeface="+mn-ea"/>
              <a:cs typeface="+mn-cs"/>
            </a:endParaRPr>
          </a:p>
        </p:txBody>
      </p:sp>
      <p:sp>
        <p:nvSpPr>
          <p:cNvPr id="4" name="Content Placeholder 4">
            <a:extLst>
              <a:ext uri="{FF2B5EF4-FFF2-40B4-BE49-F238E27FC236}">
                <a16:creationId xmlns:a16="http://schemas.microsoft.com/office/drawing/2014/main" id="{758E2BBE-5612-7059-52B6-555EC1D3B37F}"/>
              </a:ext>
            </a:extLst>
          </p:cNvPr>
          <p:cNvSpPr txBox="1">
            <a:spLocks/>
          </p:cNvSpPr>
          <p:nvPr/>
        </p:nvSpPr>
        <p:spPr>
          <a:xfrm>
            <a:off x="9426282" y="2057401"/>
            <a:ext cx="4745981" cy="52578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kern="0" dirty="0"/>
              <a:t>Total IT annual cost as a percentage of revenue</a:t>
            </a:r>
            <a:endParaRPr lang="en-SG" kern="0" dirty="0"/>
          </a:p>
        </p:txBody>
      </p:sp>
      <p:grpSp>
        <p:nvGrpSpPr>
          <p:cNvPr id="5" name="Group 4">
            <a:extLst>
              <a:ext uri="{FF2B5EF4-FFF2-40B4-BE49-F238E27FC236}">
                <a16:creationId xmlns:a16="http://schemas.microsoft.com/office/drawing/2014/main" id="{8836EDFC-1C5D-3769-94DD-131995C8AA60}"/>
              </a:ext>
            </a:extLst>
          </p:cNvPr>
          <p:cNvGrpSpPr/>
          <p:nvPr/>
        </p:nvGrpSpPr>
        <p:grpSpPr>
          <a:xfrm>
            <a:off x="9427219" y="3048000"/>
            <a:ext cx="4745981" cy="4126055"/>
            <a:chOff x="3886200" y="3189145"/>
            <a:chExt cx="3200400" cy="4126055"/>
          </a:xfrm>
        </p:grpSpPr>
        <p:graphicFrame>
          <p:nvGraphicFramePr>
            <p:cNvPr id="6" name="Chart 5">
              <a:extLst>
                <a:ext uri="{FF2B5EF4-FFF2-40B4-BE49-F238E27FC236}">
                  <a16:creationId xmlns:a16="http://schemas.microsoft.com/office/drawing/2014/main" id="{040A55E1-9283-F084-EE1A-6FC2CE4492B1}"/>
                </a:ext>
              </a:extLst>
            </p:cNvPr>
            <p:cNvGraphicFramePr/>
            <p:nvPr>
              <p:extLst>
                <p:ext uri="{D42A27DB-BD31-4B8C-83A1-F6EECF244321}">
                  <p14:modId xmlns:p14="http://schemas.microsoft.com/office/powerpoint/2010/main" val="3704686456"/>
                </p:ext>
              </p:extLst>
            </p:nvPr>
          </p:nvGraphicFramePr>
          <p:xfrm>
            <a:off x="3886200" y="3189145"/>
            <a:ext cx="3200400" cy="4126055"/>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6FF08BE3-6693-8947-4D61-44A49F39D049}"/>
                </a:ext>
              </a:extLst>
            </p:cNvPr>
            <p:cNvSpPr txBox="1"/>
            <p:nvPr/>
          </p:nvSpPr>
          <p:spPr>
            <a:xfrm>
              <a:off x="3899848" y="6869367"/>
              <a:ext cx="2713630" cy="307777"/>
            </a:xfrm>
            <a:prstGeom prst="rect">
              <a:avLst/>
            </a:prstGeom>
            <a:noFill/>
          </p:spPr>
          <p:txBody>
            <a:bodyPr wrap="square">
              <a:spAutoFit/>
            </a:bodyPr>
            <a:lstStyle/>
            <a:p>
              <a:r>
                <a:rPr lang="en-US" sz="1400" dirty="0">
                  <a:latin typeface="IBM Plex Sans Light" panose="020B0403050203000203" pitchFamily="34" charset="0"/>
                </a:rPr>
                <a:t>Piloting</a:t>
              </a:r>
              <a:endParaRPr lang="en-SG" sz="1400" dirty="0">
                <a:latin typeface="IBM Plex Sans Light" panose="020B0403050203000203" pitchFamily="34" charset="0"/>
              </a:endParaRPr>
            </a:p>
          </p:txBody>
        </p:sp>
        <p:sp>
          <p:nvSpPr>
            <p:cNvPr id="8" name="TextBox 7">
              <a:extLst>
                <a:ext uri="{FF2B5EF4-FFF2-40B4-BE49-F238E27FC236}">
                  <a16:creationId xmlns:a16="http://schemas.microsoft.com/office/drawing/2014/main" id="{67396D4F-69F4-03E3-5B34-CE2BB3DB8CDD}"/>
                </a:ext>
              </a:extLst>
            </p:cNvPr>
            <p:cNvSpPr txBox="1"/>
            <p:nvPr/>
          </p:nvSpPr>
          <p:spPr>
            <a:xfrm>
              <a:off x="3899848" y="6146636"/>
              <a:ext cx="2713630" cy="307777"/>
            </a:xfrm>
            <a:prstGeom prst="rect">
              <a:avLst/>
            </a:prstGeom>
            <a:noFill/>
          </p:spPr>
          <p:txBody>
            <a:bodyPr wrap="square">
              <a:spAutoFit/>
            </a:bodyPr>
            <a:lstStyle/>
            <a:p>
              <a:r>
                <a:rPr lang="en-US" sz="1400" dirty="0">
                  <a:latin typeface="IBM Plex Sans Light" panose="020B0403050203000203" pitchFamily="34" charset="0"/>
                </a:rPr>
                <a:t>Implementing</a:t>
              </a:r>
              <a:endParaRPr lang="en-SG" sz="1400" dirty="0">
                <a:latin typeface="IBM Plex Sans Light" panose="020B0403050203000203" pitchFamily="34" charset="0"/>
              </a:endParaRPr>
            </a:p>
          </p:txBody>
        </p:sp>
        <p:sp>
          <p:nvSpPr>
            <p:cNvPr id="9" name="TextBox 8">
              <a:extLst>
                <a:ext uri="{FF2B5EF4-FFF2-40B4-BE49-F238E27FC236}">
                  <a16:creationId xmlns:a16="http://schemas.microsoft.com/office/drawing/2014/main" id="{01C52219-5849-0EA5-5A7D-64E86942AD09}"/>
                </a:ext>
              </a:extLst>
            </p:cNvPr>
            <p:cNvSpPr txBox="1"/>
            <p:nvPr/>
          </p:nvSpPr>
          <p:spPr>
            <a:xfrm>
              <a:off x="3899848" y="5409649"/>
              <a:ext cx="2713630" cy="307777"/>
            </a:xfrm>
            <a:prstGeom prst="rect">
              <a:avLst/>
            </a:prstGeom>
            <a:noFill/>
          </p:spPr>
          <p:txBody>
            <a:bodyPr wrap="square">
              <a:spAutoFit/>
            </a:bodyPr>
            <a:lstStyle/>
            <a:p>
              <a:r>
                <a:rPr lang="en-US" sz="1400" dirty="0">
                  <a:latin typeface="IBM Plex Sans Light" panose="020B0403050203000203" pitchFamily="34" charset="0"/>
                </a:rPr>
                <a:t>Operating</a:t>
              </a:r>
              <a:endParaRPr lang="en-SG" sz="1400" dirty="0">
                <a:latin typeface="IBM Plex Sans Light" panose="020B0403050203000203" pitchFamily="34" charset="0"/>
              </a:endParaRPr>
            </a:p>
          </p:txBody>
        </p:sp>
        <p:sp>
          <p:nvSpPr>
            <p:cNvPr id="10" name="TextBox 9">
              <a:extLst>
                <a:ext uri="{FF2B5EF4-FFF2-40B4-BE49-F238E27FC236}">
                  <a16:creationId xmlns:a16="http://schemas.microsoft.com/office/drawing/2014/main" id="{CAE4A617-7119-901B-2778-A1E4137936E0}"/>
                </a:ext>
              </a:extLst>
            </p:cNvPr>
            <p:cNvSpPr txBox="1"/>
            <p:nvPr/>
          </p:nvSpPr>
          <p:spPr>
            <a:xfrm>
              <a:off x="3911634" y="4631235"/>
              <a:ext cx="2713630" cy="307777"/>
            </a:xfrm>
            <a:prstGeom prst="rect">
              <a:avLst/>
            </a:prstGeom>
            <a:noFill/>
          </p:spPr>
          <p:txBody>
            <a:bodyPr wrap="square">
              <a:spAutoFit/>
            </a:bodyPr>
            <a:lstStyle/>
            <a:p>
              <a:r>
                <a:rPr lang="en-US" sz="1400" dirty="0">
                  <a:latin typeface="IBM Plex Sans Light" panose="020B0403050203000203" pitchFamily="34" charset="0"/>
                </a:rPr>
                <a:t>Optimizing</a:t>
              </a:r>
              <a:endParaRPr lang="en-SG" sz="1400" dirty="0">
                <a:latin typeface="IBM Plex Sans Light" panose="020B0403050203000203" pitchFamily="34" charset="0"/>
              </a:endParaRPr>
            </a:p>
          </p:txBody>
        </p:sp>
      </p:grpSp>
      <p:grpSp>
        <p:nvGrpSpPr>
          <p:cNvPr id="11" name="Group 10">
            <a:extLst>
              <a:ext uri="{FF2B5EF4-FFF2-40B4-BE49-F238E27FC236}">
                <a16:creationId xmlns:a16="http://schemas.microsoft.com/office/drawing/2014/main" id="{23B4DF78-CBC0-B78B-E91B-E838E45607A7}"/>
              </a:ext>
            </a:extLst>
          </p:cNvPr>
          <p:cNvGrpSpPr/>
          <p:nvPr/>
        </p:nvGrpSpPr>
        <p:grpSpPr>
          <a:xfrm>
            <a:off x="7682678" y="3132407"/>
            <a:ext cx="1757721" cy="3643420"/>
            <a:chOff x="609599" y="3122882"/>
            <a:chExt cx="1757721" cy="3643420"/>
          </a:xfrm>
        </p:grpSpPr>
        <p:sp>
          <p:nvSpPr>
            <p:cNvPr id="18" name="Left Brace 17">
              <a:extLst>
                <a:ext uri="{FF2B5EF4-FFF2-40B4-BE49-F238E27FC236}">
                  <a16:creationId xmlns:a16="http://schemas.microsoft.com/office/drawing/2014/main" id="{29AB4C60-8B3E-D683-A40E-C11BCA092306}"/>
                </a:ext>
              </a:extLst>
            </p:cNvPr>
            <p:cNvSpPr/>
            <p:nvPr/>
          </p:nvSpPr>
          <p:spPr bwMode="auto">
            <a:xfrm>
              <a:off x="2182874" y="3950508"/>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latin typeface="IBM Plex Sans Light" panose="020B0403050203000203" pitchFamily="34" charset="0"/>
              </a:endParaRPr>
            </a:p>
          </p:txBody>
        </p:sp>
        <p:sp>
          <p:nvSpPr>
            <p:cNvPr id="19" name="TextBox 18">
              <a:extLst>
                <a:ext uri="{FF2B5EF4-FFF2-40B4-BE49-F238E27FC236}">
                  <a16:creationId xmlns:a16="http://schemas.microsoft.com/office/drawing/2014/main" id="{11E3CB60-D393-4450-0629-FF059D09D735}"/>
                </a:ext>
              </a:extLst>
            </p:cNvPr>
            <p:cNvSpPr txBox="1"/>
            <p:nvPr/>
          </p:nvSpPr>
          <p:spPr>
            <a:xfrm>
              <a:off x="609599" y="4516171"/>
              <a:ext cx="1333499" cy="208229"/>
            </a:xfrm>
            <a:prstGeom prst="rect">
              <a:avLst/>
            </a:prstGeom>
            <a:noFill/>
          </p:spPr>
          <p:txBody>
            <a:bodyPr wrap="square" lIns="0" tIns="0" rIns="0" bIns="0" rtlCol="0">
              <a:noAutofit/>
            </a:bodyPr>
            <a:lstStyle/>
            <a:p>
              <a:pPr algn="l">
                <a:lnSpc>
                  <a:spcPct val="110000"/>
                </a:lnSpc>
                <a:spcBef>
                  <a:spcPts val="1800"/>
                </a:spcBef>
              </a:pPr>
              <a:r>
                <a:rPr lang="en-US" sz="1400" dirty="0">
                  <a:latin typeface="IBM Plex Sans Light" panose="020B0403050203000203" pitchFamily="34" charset="0"/>
                </a:rPr>
                <a:t>Mature AI adopters</a:t>
              </a:r>
            </a:p>
          </p:txBody>
        </p:sp>
        <p:sp>
          <p:nvSpPr>
            <p:cNvPr id="20" name="TextBox 19">
              <a:extLst>
                <a:ext uri="{FF2B5EF4-FFF2-40B4-BE49-F238E27FC236}">
                  <a16:creationId xmlns:a16="http://schemas.microsoft.com/office/drawing/2014/main" id="{155BCEE3-132A-CFDD-6FA2-5251D6F8D3D7}"/>
                </a:ext>
              </a:extLst>
            </p:cNvPr>
            <p:cNvSpPr txBox="1"/>
            <p:nvPr/>
          </p:nvSpPr>
          <p:spPr>
            <a:xfrm>
              <a:off x="615656" y="5995966"/>
              <a:ext cx="1181098" cy="558704"/>
            </a:xfrm>
            <a:prstGeom prst="rect">
              <a:avLst/>
            </a:prstGeom>
            <a:noFill/>
          </p:spPr>
          <p:txBody>
            <a:bodyPr wrap="square" lIns="0" tIns="0" rIns="0" bIns="0" rtlCol="0">
              <a:noAutofit/>
            </a:bodyPr>
            <a:lstStyle/>
            <a:p>
              <a:pPr algn="l">
                <a:lnSpc>
                  <a:spcPct val="110000"/>
                </a:lnSpc>
                <a:spcBef>
                  <a:spcPts val="1800"/>
                </a:spcBef>
              </a:pPr>
              <a:r>
                <a:rPr lang="en-US" sz="1400" dirty="0">
                  <a:latin typeface="IBM Plex Sans Light" panose="020B0403050203000203" pitchFamily="34" charset="0"/>
                </a:rPr>
                <a:t>AI initiators</a:t>
              </a:r>
            </a:p>
          </p:txBody>
        </p:sp>
        <p:sp>
          <p:nvSpPr>
            <p:cNvPr id="21" name="Left Brace 20">
              <a:extLst>
                <a:ext uri="{FF2B5EF4-FFF2-40B4-BE49-F238E27FC236}">
                  <a16:creationId xmlns:a16="http://schemas.microsoft.com/office/drawing/2014/main" id="{3DEE1EC9-8566-D367-2AFF-8CC3986A6673}"/>
                </a:ext>
              </a:extLst>
            </p:cNvPr>
            <p:cNvSpPr/>
            <p:nvPr/>
          </p:nvSpPr>
          <p:spPr bwMode="auto">
            <a:xfrm>
              <a:off x="2182874" y="5430076"/>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latin typeface="IBM Plex Sans Light" panose="020B0403050203000203" pitchFamily="34" charset="0"/>
              </a:endParaRPr>
            </a:p>
          </p:txBody>
        </p:sp>
        <p:sp>
          <p:nvSpPr>
            <p:cNvPr id="22" name="Left Brace 21">
              <a:extLst>
                <a:ext uri="{FF2B5EF4-FFF2-40B4-BE49-F238E27FC236}">
                  <a16:creationId xmlns:a16="http://schemas.microsoft.com/office/drawing/2014/main" id="{B86262BE-84A6-6ADE-04F4-30FEE70660DF}"/>
                </a:ext>
              </a:extLst>
            </p:cNvPr>
            <p:cNvSpPr/>
            <p:nvPr/>
          </p:nvSpPr>
          <p:spPr bwMode="auto">
            <a:xfrm>
              <a:off x="2182874" y="3154939"/>
              <a:ext cx="184446" cy="644322"/>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latin typeface="IBM Plex Sans Light" panose="020B0403050203000203" pitchFamily="34" charset="0"/>
              </a:endParaRPr>
            </a:p>
          </p:txBody>
        </p:sp>
        <p:sp>
          <p:nvSpPr>
            <p:cNvPr id="24" name="TextBox 23">
              <a:extLst>
                <a:ext uri="{FF2B5EF4-FFF2-40B4-BE49-F238E27FC236}">
                  <a16:creationId xmlns:a16="http://schemas.microsoft.com/office/drawing/2014/main" id="{189AEBE1-0277-FE50-05C4-40FE71E21BE4}"/>
                </a:ext>
              </a:extLst>
            </p:cNvPr>
            <p:cNvSpPr txBox="1"/>
            <p:nvPr/>
          </p:nvSpPr>
          <p:spPr>
            <a:xfrm>
              <a:off x="609599" y="3122882"/>
              <a:ext cx="1333499" cy="216134"/>
            </a:xfrm>
            <a:prstGeom prst="rect">
              <a:avLst/>
            </a:prstGeom>
            <a:noFill/>
          </p:spPr>
          <p:txBody>
            <a:bodyPr wrap="square" lIns="0" tIns="0" rIns="0" bIns="0" rtlCol="0">
              <a:noAutofit/>
            </a:bodyPr>
            <a:lstStyle/>
            <a:p>
              <a:pPr algn="l">
                <a:lnSpc>
                  <a:spcPct val="110000"/>
                </a:lnSpc>
                <a:spcBef>
                  <a:spcPts val="1800"/>
                </a:spcBef>
              </a:pPr>
              <a:r>
                <a:rPr lang="en-US" sz="1400" dirty="0">
                  <a:latin typeface="IBM Plex Sans Light" panose="020B0403050203000203" pitchFamily="34" charset="0"/>
                </a:rPr>
                <a:t>Mature adopters applying AI across all IT processes</a:t>
              </a:r>
            </a:p>
          </p:txBody>
        </p:sp>
      </p:grpSp>
    </p:spTree>
    <p:extLst>
      <p:ext uri="{BB962C8B-B14F-4D97-AF65-F5344CB8AC3E}">
        <p14:creationId xmlns:p14="http://schemas.microsoft.com/office/powerpoint/2010/main" val="689233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D53A354E-B663-8947-9335-0457BDECFF1B}"/>
              </a:ext>
            </a:extLst>
          </p:cNvPr>
          <p:cNvGrpSpPr/>
          <p:nvPr/>
        </p:nvGrpSpPr>
        <p:grpSpPr>
          <a:xfrm>
            <a:off x="12801600" y="6172201"/>
            <a:ext cx="1828800" cy="2057400"/>
            <a:chOff x="12801600" y="4125686"/>
            <a:chExt cx="1828800" cy="2057400"/>
          </a:xfrm>
        </p:grpSpPr>
        <p:sp>
          <p:nvSpPr>
            <p:cNvPr id="14" name="TextBox 13">
              <a:hlinkClick r:id="rId3"/>
              <a:extLst>
                <a:ext uri="{FF2B5EF4-FFF2-40B4-BE49-F238E27FC236}">
                  <a16:creationId xmlns:a16="http://schemas.microsoft.com/office/drawing/2014/main" id="{EEB38F80-82C2-464D-9991-C5EE718082E8}"/>
                </a:ext>
              </a:extLst>
            </p:cNvPr>
            <p:cNvSpPr txBox="1"/>
            <p:nvPr/>
          </p:nvSpPr>
          <p:spPr>
            <a:xfrm>
              <a:off x="12801600" y="4125686"/>
              <a:ext cx="1828800" cy="2057400"/>
            </a:xfrm>
            <a:prstGeom prst="rect">
              <a:avLst/>
            </a:prstGeom>
            <a:solidFill>
              <a:srgbClr val="E0E0E0"/>
            </a:solidFill>
          </p:spPr>
          <p:txBody>
            <a:bodyPr wrap="square" lIns="228600" tIns="182880" rIns="91440" bIns="0" rtlCol="0">
              <a:noAutofit/>
            </a:bodyPr>
            <a:lstStyle/>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4000"/>
                </a:lnSpc>
                <a:spcBef>
                  <a:spcPts val="600"/>
                </a:spcBef>
              </a:pPr>
              <a:r>
                <a:rPr lang="en-US" sz="1250" dirty="0">
                  <a:latin typeface="IBM Plex Sans Light" panose="020B0403050203000203" pitchFamily="34" charset="0"/>
                  <a:ea typeface="IBM Plex Sans" charset="0"/>
                  <a:cs typeface="IBM Plex Sans" charset="0"/>
                </a:rPr>
                <a:t>Follow this link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to download the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latest version of</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this presentation</a:t>
              </a:r>
            </a:p>
            <a:p>
              <a:pPr>
                <a:lnSpc>
                  <a:spcPct val="114000"/>
                </a:lnSpc>
                <a:spcBef>
                  <a:spcPts val="600"/>
                </a:spcBef>
              </a:pPr>
              <a:endParaRPr lang="en-US" sz="1250" dirty="0">
                <a:latin typeface="IBM Plex Sans Light" panose="020B0403050203000203" pitchFamily="34" charset="0"/>
                <a:ea typeface="IBM Plex Sans" charset="0"/>
                <a:cs typeface="IBM Plex Sans" charset="0"/>
              </a:endParaRPr>
            </a:p>
            <a:p>
              <a:pPr>
                <a:lnSpc>
                  <a:spcPct val="114000"/>
                </a:lnSpc>
                <a:spcBef>
                  <a:spcPts val="600"/>
                </a:spcBef>
              </a:pPr>
              <a:endParaRPr lang="en-US" sz="800" dirty="0">
                <a:solidFill>
                  <a:schemeClr val="bg2"/>
                </a:solidFill>
                <a:latin typeface="IBM Plex Sans Light" panose="020B0403050203000203" pitchFamily="34" charset="0"/>
                <a:ea typeface="IBM Plex Sans" charset="0"/>
                <a:cs typeface="IBM Plex Sans" charset="0"/>
              </a:endParaRPr>
            </a:p>
          </p:txBody>
        </p:sp>
        <p:grpSp>
          <p:nvGrpSpPr>
            <p:cNvPr id="15" name="Group 14">
              <a:extLst>
                <a:ext uri="{FF2B5EF4-FFF2-40B4-BE49-F238E27FC236}">
                  <a16:creationId xmlns:a16="http://schemas.microsoft.com/office/drawing/2014/main" id="{8D8A9367-9A7D-FC4B-BFD5-117C605D13B7}"/>
                </a:ext>
              </a:extLst>
            </p:cNvPr>
            <p:cNvGrpSpPr/>
            <p:nvPr/>
          </p:nvGrpSpPr>
          <p:grpSpPr>
            <a:xfrm>
              <a:off x="13075920" y="4308565"/>
              <a:ext cx="557784" cy="495162"/>
              <a:chOff x="13030200" y="182880"/>
              <a:chExt cx="557784" cy="495162"/>
            </a:xfrm>
          </p:grpSpPr>
          <p:cxnSp>
            <p:nvCxnSpPr>
              <p:cNvPr id="16" name="Straight Arrow Connector 15">
                <a:extLst>
                  <a:ext uri="{FF2B5EF4-FFF2-40B4-BE49-F238E27FC236}">
                    <a16:creationId xmlns:a16="http://schemas.microsoft.com/office/drawing/2014/main" id="{5C99BC45-A29D-304F-A30B-2E12C861F026}"/>
                  </a:ext>
                </a:extLst>
              </p:cNvPr>
              <p:cNvCxnSpPr>
                <a:cxnSpLocks/>
              </p:cNvCxnSpPr>
              <p:nvPr/>
            </p:nvCxnSpPr>
            <p:spPr>
              <a:xfrm rot="5400000">
                <a:off x="13121640" y="374904"/>
                <a:ext cx="384048" cy="0"/>
              </a:xfrm>
              <a:prstGeom prst="straightConnector1">
                <a:avLst/>
              </a:prstGeom>
              <a:ln w="44450" cap="sq">
                <a:solidFill>
                  <a:schemeClr val="bg1"/>
                </a:solidFill>
                <a:bevel/>
                <a:headEnd type="none" w="med" len="med"/>
                <a:tailEnd type="arrow" w="lg" len="sm"/>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02D11CB-E2EF-5040-AC03-359A25D72767}"/>
                  </a:ext>
                </a:extLst>
              </p:cNvPr>
              <p:cNvGrpSpPr/>
              <p:nvPr/>
            </p:nvGrpSpPr>
            <p:grpSpPr>
              <a:xfrm>
                <a:off x="13030200" y="554217"/>
                <a:ext cx="557784" cy="123825"/>
                <a:chOff x="13030200" y="554217"/>
                <a:chExt cx="557784" cy="123825"/>
              </a:xfrm>
            </p:grpSpPr>
            <p:cxnSp>
              <p:nvCxnSpPr>
                <p:cNvPr id="18" name="Straight Connector 17">
                  <a:extLst>
                    <a:ext uri="{FF2B5EF4-FFF2-40B4-BE49-F238E27FC236}">
                      <a16:creationId xmlns:a16="http://schemas.microsoft.com/office/drawing/2014/main" id="{3A27579C-95DC-F741-B759-A601B226628C}"/>
                    </a:ext>
                  </a:extLst>
                </p:cNvPr>
                <p:cNvCxnSpPr/>
                <p:nvPr/>
              </p:nvCxnSpPr>
              <p:spPr>
                <a:xfrm>
                  <a:off x="13587984"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A3F10DC-252E-0E4B-A98F-D46C17AFDDC5}"/>
                    </a:ext>
                  </a:extLst>
                </p:cNvPr>
                <p:cNvCxnSpPr/>
                <p:nvPr/>
              </p:nvCxnSpPr>
              <p:spPr>
                <a:xfrm>
                  <a:off x="13030200"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hlinkClick r:id="rId3"/>
                  <a:extLst>
                    <a:ext uri="{FF2B5EF4-FFF2-40B4-BE49-F238E27FC236}">
                      <a16:creationId xmlns:a16="http://schemas.microsoft.com/office/drawing/2014/main" id="{2FE72FE1-5051-8F47-9858-18021950C8BD}"/>
                    </a:ext>
                  </a:extLst>
                </p:cNvPr>
                <p:cNvCxnSpPr>
                  <a:cxnSpLocks/>
                </p:cNvCxnSpPr>
                <p:nvPr/>
              </p:nvCxnSpPr>
              <p:spPr>
                <a:xfrm rot="16200000">
                  <a:off x="13309092" y="399150"/>
                  <a:ext cx="0" cy="557784"/>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6" name="Title 5">
            <a:extLst>
              <a:ext uri="{FF2B5EF4-FFF2-40B4-BE49-F238E27FC236}">
                <a16:creationId xmlns:a16="http://schemas.microsoft.com/office/drawing/2014/main" id="{29989780-A395-2767-BDC7-93D6F0762F0F}"/>
              </a:ext>
            </a:extLst>
          </p:cNvPr>
          <p:cNvSpPr>
            <a:spLocks noGrp="1"/>
          </p:cNvSpPr>
          <p:nvPr>
            <p:ph type="title"/>
          </p:nvPr>
        </p:nvSpPr>
        <p:spPr/>
        <p:txBody>
          <a:bodyPr/>
          <a:lstStyle/>
          <a:p>
            <a:r>
              <a:rPr lang="en-US" dirty="0"/>
              <a:t>AI impact in IT benchmark report</a:t>
            </a:r>
          </a:p>
        </p:txBody>
      </p:sp>
      <p:sp>
        <p:nvSpPr>
          <p:cNvPr id="7" name="Text Placeholder 6">
            <a:extLst>
              <a:ext uri="{FF2B5EF4-FFF2-40B4-BE49-F238E27FC236}">
                <a16:creationId xmlns:a16="http://schemas.microsoft.com/office/drawing/2014/main" id="{3F9F414F-2BA7-ED64-AC28-344C0FFA53C1}"/>
              </a:ext>
            </a:extLst>
          </p:cNvPr>
          <p:cNvSpPr>
            <a:spLocks noGrp="1"/>
          </p:cNvSpPr>
          <p:nvPr>
            <p:ph type="body" sz="quarter" idx="13"/>
          </p:nvPr>
        </p:nvSpPr>
        <p:spPr>
          <a:xfrm>
            <a:off x="7772400" y="3276600"/>
            <a:ext cx="6400800" cy="1524000"/>
          </a:xfrm>
        </p:spPr>
        <p:txBody>
          <a:bodyPr/>
          <a:lstStyle/>
          <a:p>
            <a:r>
              <a:rPr lang="en-US" dirty="0">
                <a:solidFill>
                  <a:srgbClr val="1192E8"/>
                </a:solidFill>
              </a:rPr>
              <a:t>IBV Performance data and benchmarking</a:t>
            </a:r>
          </a:p>
        </p:txBody>
      </p:sp>
      <p:sp>
        <p:nvSpPr>
          <p:cNvPr id="2" name="TextBox 1">
            <a:extLst>
              <a:ext uri="{FF2B5EF4-FFF2-40B4-BE49-F238E27FC236}">
                <a16:creationId xmlns:a16="http://schemas.microsoft.com/office/drawing/2014/main" id="{E37BC303-EC43-2360-5D9A-94776E8906D4}"/>
              </a:ext>
            </a:extLst>
          </p:cNvPr>
          <p:cNvSpPr txBox="1"/>
          <p:nvPr/>
        </p:nvSpPr>
        <p:spPr>
          <a:xfrm>
            <a:off x="7772400" y="4267200"/>
            <a:ext cx="1991139" cy="715617"/>
          </a:xfrm>
          <a:prstGeom prst="rect">
            <a:avLst/>
          </a:prstGeom>
          <a:noFill/>
        </p:spPr>
        <p:txBody>
          <a:bodyPr wrap="square" lIns="0" tIns="0" rIns="0" bIns="0" rtlCol="0">
            <a:noAutofit/>
          </a:bodyPr>
          <a:lstStyle/>
          <a:p>
            <a:pPr algn="l">
              <a:lnSpc>
                <a:spcPct val="110000"/>
              </a:lnSpc>
              <a:spcBef>
                <a:spcPts val="1800"/>
              </a:spcBef>
            </a:pPr>
            <a:r>
              <a:rPr lang="en-US" sz="1800" dirty="0">
                <a:ea typeface="IBM Plex Sans" charset="0"/>
                <a:cs typeface="IBM Plex Sans" charset="0"/>
              </a:rPr>
              <a:t>January 2025</a:t>
            </a:r>
            <a:endParaRPr lang="en-US" sz="1800" dirty="0">
              <a:solidFill>
                <a:schemeClr val="tx1"/>
              </a:solidFill>
              <a:latin typeface="+mn-lt"/>
              <a:ea typeface="IBM Plex Sans" charset="0"/>
              <a:cs typeface="IBM Plex Sans" charset="0"/>
            </a:endParaRPr>
          </a:p>
        </p:txBody>
      </p:sp>
      <p:pic>
        <p:nvPicPr>
          <p:cNvPr id="5" name="Picture 4" descr="A person standing in front of a server room&#10;&#10;Description automatically generated">
            <a:extLst>
              <a:ext uri="{FF2B5EF4-FFF2-40B4-BE49-F238E27FC236}">
                <a16:creationId xmlns:a16="http://schemas.microsoft.com/office/drawing/2014/main" id="{85E51820-B57C-E861-88F5-D6ABE1859F6D}"/>
              </a:ext>
            </a:extLst>
          </p:cNvPr>
          <p:cNvPicPr>
            <a:picLocks noChangeAspect="1"/>
          </p:cNvPicPr>
          <p:nvPr/>
        </p:nvPicPr>
        <p:blipFill>
          <a:blip r:embed="rId4"/>
          <a:srcRect l="38062" r="10588"/>
          <a:stretch/>
        </p:blipFill>
        <p:spPr>
          <a:xfrm>
            <a:off x="158500" y="166048"/>
            <a:ext cx="7234350" cy="7924800"/>
          </a:xfrm>
          <a:prstGeom prst="rect">
            <a:avLst/>
          </a:prstGeom>
        </p:spPr>
      </p:pic>
    </p:spTree>
    <p:extLst>
      <p:ext uri="{BB962C8B-B14F-4D97-AF65-F5344CB8AC3E}">
        <p14:creationId xmlns:p14="http://schemas.microsoft.com/office/powerpoint/2010/main" val="3616911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57200" y="457200"/>
            <a:ext cx="10210800" cy="1143000"/>
          </a:xfrm>
        </p:spPr>
        <p:txBody>
          <a:bodyPr/>
          <a:lstStyle/>
          <a:p>
            <a:r>
              <a:rPr lang="en-US" sz="3200" dirty="0"/>
              <a:t>More budget is allocated to AI as </a:t>
            </a:r>
            <a:r>
              <a:rPr lang="en-US" sz="3200" dirty="0">
                <a:solidFill>
                  <a:schemeClr val="tx1"/>
                </a:solidFill>
              </a:rPr>
              <a:t>implementations mature and scale </a:t>
            </a:r>
            <a:endParaRPr lang="en-SG" sz="4800" dirty="0">
              <a:solidFill>
                <a:schemeClr val="tx1"/>
              </a:solidFill>
            </a:endParaRPr>
          </a:p>
        </p:txBody>
      </p:sp>
      <p:sp>
        <p:nvSpPr>
          <p:cNvPr id="4" name="Content Placeholder 3">
            <a:extLst>
              <a:ext uri="{FF2B5EF4-FFF2-40B4-BE49-F238E27FC236}">
                <a16:creationId xmlns:a16="http://schemas.microsoft.com/office/drawing/2014/main" id="{6A2CED35-813E-7067-D073-D7EEDF766369}"/>
              </a:ext>
            </a:extLst>
          </p:cNvPr>
          <p:cNvSpPr>
            <a:spLocks noGrp="1"/>
          </p:cNvSpPr>
          <p:nvPr>
            <p:ph idx="1"/>
          </p:nvPr>
        </p:nvSpPr>
        <p:spPr/>
        <p:txBody>
          <a:bodyPr/>
          <a:lstStyle/>
          <a:p>
            <a:pPr algn="ctr"/>
            <a:r>
              <a:rPr lang="en-US" dirty="0"/>
              <a:t>Percentage of IT cost dedicated to </a:t>
            </a:r>
            <a:r>
              <a:rPr lang="en-US" dirty="0">
                <a:solidFill>
                  <a:srgbClr val="33B1FF"/>
                </a:solidFill>
                <a:latin typeface="IBM Plex Sans Medm" panose="020B0503050203000203" pitchFamily="34" charset="0"/>
              </a:rPr>
              <a:t>machine learning and artificial intelligence</a:t>
            </a:r>
            <a:endParaRPr lang="en-SG" dirty="0">
              <a:solidFill>
                <a:srgbClr val="33B1FF"/>
              </a:solidFill>
              <a:latin typeface="IBM Plex Sans Medm" panose="020B0503050203000203" pitchFamily="34" charset="0"/>
            </a:endParaRPr>
          </a:p>
        </p:txBody>
      </p:sp>
      <p:sp>
        <p:nvSpPr>
          <p:cNvPr id="6" name="Content Placeholder 5">
            <a:extLst>
              <a:ext uri="{FF2B5EF4-FFF2-40B4-BE49-F238E27FC236}">
                <a16:creationId xmlns:a16="http://schemas.microsoft.com/office/drawing/2014/main" id="{6BC1CA22-EC9D-B12B-86E6-8C27D58343BA}"/>
              </a:ext>
            </a:extLst>
          </p:cNvPr>
          <p:cNvSpPr>
            <a:spLocks noGrp="1"/>
          </p:cNvSpPr>
          <p:nvPr>
            <p:ph idx="13"/>
          </p:nvPr>
        </p:nvSpPr>
        <p:spPr/>
        <p:txBody>
          <a:bodyPr/>
          <a:lstStyle/>
          <a:p>
            <a:pPr algn="ctr"/>
            <a:r>
              <a:rPr lang="en-US" dirty="0"/>
              <a:t>Percentage of machine learning and artificial intelligence cost dedicated to </a:t>
            </a:r>
            <a:r>
              <a:rPr lang="en-US" dirty="0">
                <a:solidFill>
                  <a:srgbClr val="33B1FF"/>
                </a:solidFill>
                <a:latin typeface="IBM Plex Sans Medm" panose="020B0503050203000203" pitchFamily="34" charset="0"/>
              </a:rPr>
              <a:t>generative AI</a:t>
            </a:r>
            <a:endParaRPr lang="en-SG" dirty="0">
              <a:solidFill>
                <a:srgbClr val="33B1FF"/>
              </a:solidFill>
              <a:latin typeface="IBM Plex Sans Medm" panose="020B0503050203000203" pitchFamily="34" charset="0"/>
            </a:endParaRPr>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sz="1000" kern="1200" dirty="0">
              <a:solidFill>
                <a:srgbClr val="6F6F6F"/>
              </a:solidFill>
              <a:latin typeface="IBM Plex Sans Medm" panose="020B0503050203000203" pitchFamily="34" charset="0"/>
              <a:ea typeface="+mn-ea"/>
              <a:cs typeface="+mn-cs"/>
            </a:endParaRPr>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7"/>
          </p:nvPr>
        </p:nvSpPr>
        <p:spPr/>
        <p:txBody>
          <a:bodyPr/>
          <a:lstStyle/>
          <a:p>
            <a:r>
              <a:rPr lang="en-US" kern="1200" dirty="0">
                <a:solidFill>
                  <a:srgbClr val="6F6F6F"/>
                </a:solidFill>
                <a:latin typeface="IBM Plex Sans Medm" panose="020B0503050203000203" pitchFamily="34" charset="0"/>
                <a:ea typeface="+mn-ea"/>
                <a:cs typeface="+mn-cs"/>
              </a:rPr>
              <a:t>Spend, productivity and performance</a:t>
            </a:r>
          </a:p>
        </p:txBody>
      </p:sp>
      <p:grpSp>
        <p:nvGrpSpPr>
          <p:cNvPr id="19" name="Group 18">
            <a:extLst>
              <a:ext uri="{FF2B5EF4-FFF2-40B4-BE49-F238E27FC236}">
                <a16:creationId xmlns:a16="http://schemas.microsoft.com/office/drawing/2014/main" id="{406694F5-6363-01A0-B528-E59DB847E591}"/>
              </a:ext>
            </a:extLst>
          </p:cNvPr>
          <p:cNvGrpSpPr/>
          <p:nvPr/>
        </p:nvGrpSpPr>
        <p:grpSpPr>
          <a:xfrm>
            <a:off x="2329218" y="2827574"/>
            <a:ext cx="6509982" cy="4041648"/>
            <a:chOff x="3886200" y="3273552"/>
            <a:chExt cx="6509982" cy="4041648"/>
          </a:xfrm>
        </p:grpSpPr>
        <p:graphicFrame>
          <p:nvGraphicFramePr>
            <p:cNvPr id="20" name="Chart 19">
              <a:extLst>
                <a:ext uri="{FF2B5EF4-FFF2-40B4-BE49-F238E27FC236}">
                  <a16:creationId xmlns:a16="http://schemas.microsoft.com/office/drawing/2014/main" id="{9B5C4C81-62FE-87D3-6253-E090789E8600}"/>
                </a:ext>
              </a:extLst>
            </p:cNvPr>
            <p:cNvGraphicFramePr/>
            <p:nvPr/>
          </p:nvGraphicFramePr>
          <p:xfrm>
            <a:off x="3886200" y="3273552"/>
            <a:ext cx="6509982"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A988B434-3BFA-D8B4-2A56-FCCCCAAF119C}"/>
                </a:ext>
              </a:extLst>
            </p:cNvPr>
            <p:cNvSpPr txBox="1"/>
            <p:nvPr/>
          </p:nvSpPr>
          <p:spPr>
            <a:xfrm>
              <a:off x="4076702" y="6853284"/>
              <a:ext cx="2713630" cy="307777"/>
            </a:xfrm>
            <a:prstGeom prst="rect">
              <a:avLst/>
            </a:prstGeom>
            <a:noFill/>
          </p:spPr>
          <p:txBody>
            <a:bodyPr wrap="square">
              <a:spAutoFit/>
            </a:bodyPr>
            <a:lstStyle/>
            <a:p>
              <a:r>
                <a:rPr lang="en-US" sz="1400" dirty="0">
                  <a:latin typeface="IBM Plex Sans Light" panose="020B0403050203000203" pitchFamily="34" charset="0"/>
                </a:rPr>
                <a:t>Piloting</a:t>
              </a:r>
              <a:endParaRPr lang="en-SG" sz="1400" dirty="0">
                <a:latin typeface="IBM Plex Sans Light" panose="020B0403050203000203" pitchFamily="34" charset="0"/>
              </a:endParaRPr>
            </a:p>
          </p:txBody>
        </p:sp>
        <p:sp>
          <p:nvSpPr>
            <p:cNvPr id="22" name="TextBox 21">
              <a:extLst>
                <a:ext uri="{FF2B5EF4-FFF2-40B4-BE49-F238E27FC236}">
                  <a16:creationId xmlns:a16="http://schemas.microsoft.com/office/drawing/2014/main" id="{E6F16449-9523-597C-7A10-E3AC083A9949}"/>
                </a:ext>
              </a:extLst>
            </p:cNvPr>
            <p:cNvSpPr txBox="1"/>
            <p:nvPr/>
          </p:nvSpPr>
          <p:spPr>
            <a:xfrm>
              <a:off x="4076702" y="6150497"/>
              <a:ext cx="2713630" cy="307777"/>
            </a:xfrm>
            <a:prstGeom prst="rect">
              <a:avLst/>
            </a:prstGeom>
            <a:noFill/>
          </p:spPr>
          <p:txBody>
            <a:bodyPr wrap="square">
              <a:spAutoFit/>
            </a:bodyPr>
            <a:lstStyle/>
            <a:p>
              <a:r>
                <a:rPr lang="en-US" sz="1400" dirty="0">
                  <a:latin typeface="IBM Plex Sans Light" panose="020B0403050203000203" pitchFamily="34" charset="0"/>
                </a:rPr>
                <a:t>Implementing</a:t>
              </a:r>
              <a:endParaRPr lang="en-SG" sz="1400" dirty="0">
                <a:latin typeface="IBM Plex Sans Light" panose="020B0403050203000203" pitchFamily="34" charset="0"/>
              </a:endParaRPr>
            </a:p>
          </p:txBody>
        </p:sp>
        <p:sp>
          <p:nvSpPr>
            <p:cNvPr id="23" name="TextBox 22">
              <a:extLst>
                <a:ext uri="{FF2B5EF4-FFF2-40B4-BE49-F238E27FC236}">
                  <a16:creationId xmlns:a16="http://schemas.microsoft.com/office/drawing/2014/main" id="{820E2D4A-E705-E489-25C6-6B7A57E829AB}"/>
                </a:ext>
              </a:extLst>
            </p:cNvPr>
            <p:cNvSpPr txBox="1"/>
            <p:nvPr/>
          </p:nvSpPr>
          <p:spPr>
            <a:xfrm>
              <a:off x="4076702" y="5390426"/>
              <a:ext cx="2713630" cy="307777"/>
            </a:xfrm>
            <a:prstGeom prst="rect">
              <a:avLst/>
            </a:prstGeom>
            <a:noFill/>
          </p:spPr>
          <p:txBody>
            <a:bodyPr wrap="square">
              <a:spAutoFit/>
            </a:bodyPr>
            <a:lstStyle/>
            <a:p>
              <a:r>
                <a:rPr lang="en-US" sz="1400" dirty="0">
                  <a:latin typeface="IBM Plex Sans Light" panose="020B0403050203000203" pitchFamily="34" charset="0"/>
                </a:rPr>
                <a:t>Operating</a:t>
              </a:r>
              <a:endParaRPr lang="en-SG" sz="1400" dirty="0">
                <a:latin typeface="IBM Plex Sans Light" panose="020B0403050203000203" pitchFamily="34" charset="0"/>
              </a:endParaRPr>
            </a:p>
          </p:txBody>
        </p:sp>
        <p:sp>
          <p:nvSpPr>
            <p:cNvPr id="24" name="TextBox 23">
              <a:extLst>
                <a:ext uri="{FF2B5EF4-FFF2-40B4-BE49-F238E27FC236}">
                  <a16:creationId xmlns:a16="http://schemas.microsoft.com/office/drawing/2014/main" id="{907930CB-76D5-E30D-EAAF-B7900FDEE54D}"/>
                </a:ext>
              </a:extLst>
            </p:cNvPr>
            <p:cNvSpPr txBox="1"/>
            <p:nvPr/>
          </p:nvSpPr>
          <p:spPr>
            <a:xfrm>
              <a:off x="4076702" y="4636978"/>
              <a:ext cx="2713630" cy="307777"/>
            </a:xfrm>
            <a:prstGeom prst="rect">
              <a:avLst/>
            </a:prstGeom>
            <a:noFill/>
          </p:spPr>
          <p:txBody>
            <a:bodyPr wrap="square">
              <a:spAutoFit/>
            </a:bodyPr>
            <a:lstStyle/>
            <a:p>
              <a:r>
                <a:rPr lang="en-US" sz="1400" dirty="0">
                  <a:latin typeface="IBM Plex Sans Light" panose="020B0403050203000203" pitchFamily="34" charset="0"/>
                </a:rPr>
                <a:t>Optimizing</a:t>
              </a:r>
              <a:endParaRPr lang="en-SG" sz="1400" dirty="0">
                <a:latin typeface="IBM Plex Sans Light" panose="020B0403050203000203" pitchFamily="34" charset="0"/>
              </a:endParaRPr>
            </a:p>
          </p:txBody>
        </p:sp>
      </p:grpSp>
      <p:graphicFrame>
        <p:nvGraphicFramePr>
          <p:cNvPr id="26" name="Chart 25">
            <a:extLst>
              <a:ext uri="{FF2B5EF4-FFF2-40B4-BE49-F238E27FC236}">
                <a16:creationId xmlns:a16="http://schemas.microsoft.com/office/drawing/2014/main" id="{6B49F726-A094-92F7-9375-471266427435}"/>
              </a:ext>
            </a:extLst>
          </p:cNvPr>
          <p:cNvGraphicFramePr/>
          <p:nvPr/>
        </p:nvGraphicFramePr>
        <p:xfrm>
          <a:off x="7696200" y="2827574"/>
          <a:ext cx="6218830" cy="4041648"/>
        </p:xfrm>
        <a:graphic>
          <a:graphicData uri="http://schemas.openxmlformats.org/drawingml/2006/chart">
            <c:chart xmlns:c="http://schemas.openxmlformats.org/drawingml/2006/chart" xmlns:r="http://schemas.openxmlformats.org/officeDocument/2006/relationships" r:id="rId4"/>
          </a:graphicData>
        </a:graphic>
      </p:graphicFrame>
      <p:grpSp>
        <p:nvGrpSpPr>
          <p:cNvPr id="47" name="Group 46">
            <a:extLst>
              <a:ext uri="{FF2B5EF4-FFF2-40B4-BE49-F238E27FC236}">
                <a16:creationId xmlns:a16="http://schemas.microsoft.com/office/drawing/2014/main" id="{859DD48D-9090-6A19-5B43-EFAC2F7C5003}"/>
              </a:ext>
            </a:extLst>
          </p:cNvPr>
          <p:cNvGrpSpPr/>
          <p:nvPr/>
        </p:nvGrpSpPr>
        <p:grpSpPr>
          <a:xfrm>
            <a:off x="609599" y="3122882"/>
            <a:ext cx="1757721" cy="3643420"/>
            <a:chOff x="609599" y="3122882"/>
            <a:chExt cx="1757721" cy="3643420"/>
          </a:xfrm>
        </p:grpSpPr>
        <p:sp>
          <p:nvSpPr>
            <p:cNvPr id="35" name="Left Brace 34">
              <a:extLst>
                <a:ext uri="{FF2B5EF4-FFF2-40B4-BE49-F238E27FC236}">
                  <a16:creationId xmlns:a16="http://schemas.microsoft.com/office/drawing/2014/main" id="{18547EE2-8F58-7DDB-45FB-9DFBDE3FCDC0}"/>
                </a:ext>
              </a:extLst>
            </p:cNvPr>
            <p:cNvSpPr/>
            <p:nvPr/>
          </p:nvSpPr>
          <p:spPr bwMode="auto">
            <a:xfrm>
              <a:off x="2182874" y="3950508"/>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36" name="TextBox 35">
              <a:extLst>
                <a:ext uri="{FF2B5EF4-FFF2-40B4-BE49-F238E27FC236}">
                  <a16:creationId xmlns:a16="http://schemas.microsoft.com/office/drawing/2014/main" id="{85870D11-6BEF-8611-833A-DF37FAC13294}"/>
                </a:ext>
              </a:extLst>
            </p:cNvPr>
            <p:cNvSpPr txBox="1"/>
            <p:nvPr/>
          </p:nvSpPr>
          <p:spPr>
            <a:xfrm>
              <a:off x="609599" y="4516171"/>
              <a:ext cx="1333499" cy="208229"/>
            </a:xfrm>
            <a:prstGeom prst="rect">
              <a:avLst/>
            </a:prstGeom>
            <a:noFill/>
          </p:spPr>
          <p:txBody>
            <a:bodyPr wrap="square" lIns="0" tIns="0" rIns="0" bIns="0" rtlCol="0">
              <a:noAutofit/>
            </a:bodyPr>
            <a:lstStyle/>
            <a:p>
              <a:pPr algn="l">
                <a:lnSpc>
                  <a:spcPct val="110000"/>
                </a:lnSpc>
                <a:spcBef>
                  <a:spcPts val="1800"/>
                </a:spcBef>
              </a:pPr>
              <a:r>
                <a:rPr lang="en-US" sz="1400" dirty="0"/>
                <a:t>Mature AI adopters</a:t>
              </a:r>
            </a:p>
          </p:txBody>
        </p:sp>
        <p:sp>
          <p:nvSpPr>
            <p:cNvPr id="37" name="TextBox 36">
              <a:extLst>
                <a:ext uri="{FF2B5EF4-FFF2-40B4-BE49-F238E27FC236}">
                  <a16:creationId xmlns:a16="http://schemas.microsoft.com/office/drawing/2014/main" id="{5907C853-8375-4E7D-3768-71D763E8FCA6}"/>
                </a:ext>
              </a:extLst>
            </p:cNvPr>
            <p:cNvSpPr txBox="1"/>
            <p:nvPr/>
          </p:nvSpPr>
          <p:spPr>
            <a:xfrm>
              <a:off x="615656" y="5995966"/>
              <a:ext cx="1181098" cy="558704"/>
            </a:xfrm>
            <a:prstGeom prst="rect">
              <a:avLst/>
            </a:prstGeom>
            <a:noFill/>
          </p:spPr>
          <p:txBody>
            <a:bodyPr wrap="square" lIns="0" tIns="0" rIns="0" bIns="0" rtlCol="0">
              <a:noAutofit/>
            </a:bodyPr>
            <a:lstStyle/>
            <a:p>
              <a:pPr algn="l">
                <a:lnSpc>
                  <a:spcPct val="110000"/>
                </a:lnSpc>
                <a:spcBef>
                  <a:spcPts val="1800"/>
                </a:spcBef>
              </a:pPr>
              <a:r>
                <a:rPr lang="en-US" sz="1400" dirty="0"/>
                <a:t>AI initiators</a:t>
              </a:r>
            </a:p>
          </p:txBody>
        </p:sp>
        <p:sp>
          <p:nvSpPr>
            <p:cNvPr id="38" name="Left Brace 37">
              <a:extLst>
                <a:ext uri="{FF2B5EF4-FFF2-40B4-BE49-F238E27FC236}">
                  <a16:creationId xmlns:a16="http://schemas.microsoft.com/office/drawing/2014/main" id="{0B92EBB4-C431-7C30-4DB0-13DD85B982A8}"/>
                </a:ext>
              </a:extLst>
            </p:cNvPr>
            <p:cNvSpPr/>
            <p:nvPr/>
          </p:nvSpPr>
          <p:spPr bwMode="auto">
            <a:xfrm>
              <a:off x="2182874" y="5430076"/>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39" name="Left Brace 38">
              <a:extLst>
                <a:ext uri="{FF2B5EF4-FFF2-40B4-BE49-F238E27FC236}">
                  <a16:creationId xmlns:a16="http://schemas.microsoft.com/office/drawing/2014/main" id="{08729918-5460-DC92-D2ED-D86968A2AA6C}"/>
                </a:ext>
              </a:extLst>
            </p:cNvPr>
            <p:cNvSpPr/>
            <p:nvPr/>
          </p:nvSpPr>
          <p:spPr bwMode="auto">
            <a:xfrm>
              <a:off x="2182874" y="3154939"/>
              <a:ext cx="184446" cy="644322"/>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40" name="TextBox 39">
              <a:extLst>
                <a:ext uri="{FF2B5EF4-FFF2-40B4-BE49-F238E27FC236}">
                  <a16:creationId xmlns:a16="http://schemas.microsoft.com/office/drawing/2014/main" id="{76BB31C2-D2FB-4C8D-9E50-BA31C1669189}"/>
                </a:ext>
              </a:extLst>
            </p:cNvPr>
            <p:cNvSpPr txBox="1"/>
            <p:nvPr/>
          </p:nvSpPr>
          <p:spPr>
            <a:xfrm>
              <a:off x="609599" y="3122882"/>
              <a:ext cx="1333499" cy="216134"/>
            </a:xfrm>
            <a:prstGeom prst="rect">
              <a:avLst/>
            </a:prstGeom>
            <a:noFill/>
          </p:spPr>
          <p:txBody>
            <a:bodyPr wrap="square" lIns="0" tIns="0" rIns="0" bIns="0" rtlCol="0">
              <a:noAutofit/>
            </a:bodyPr>
            <a:lstStyle/>
            <a:p>
              <a:pPr algn="l">
                <a:lnSpc>
                  <a:spcPct val="110000"/>
                </a:lnSpc>
                <a:spcBef>
                  <a:spcPts val="1800"/>
                </a:spcBef>
              </a:pPr>
              <a:r>
                <a:rPr lang="en-US" sz="1400" dirty="0"/>
                <a:t>Mature adopters applying AI across all IT processes</a:t>
              </a:r>
            </a:p>
          </p:txBody>
        </p:sp>
      </p:grpSp>
      <p:grpSp>
        <p:nvGrpSpPr>
          <p:cNvPr id="46" name="Group 45">
            <a:extLst>
              <a:ext uri="{FF2B5EF4-FFF2-40B4-BE49-F238E27FC236}">
                <a16:creationId xmlns:a16="http://schemas.microsoft.com/office/drawing/2014/main" id="{C9FED6D1-91F7-A109-7EA8-E088B68C3F36}"/>
              </a:ext>
            </a:extLst>
          </p:cNvPr>
          <p:cNvGrpSpPr/>
          <p:nvPr/>
        </p:nvGrpSpPr>
        <p:grpSpPr>
          <a:xfrm>
            <a:off x="7823201" y="4191000"/>
            <a:ext cx="2713630" cy="2524083"/>
            <a:chOff x="5128715" y="5430076"/>
            <a:chExt cx="2713630" cy="2524083"/>
          </a:xfrm>
        </p:grpSpPr>
        <p:sp>
          <p:nvSpPr>
            <p:cNvPr id="42" name="TextBox 41">
              <a:extLst>
                <a:ext uri="{FF2B5EF4-FFF2-40B4-BE49-F238E27FC236}">
                  <a16:creationId xmlns:a16="http://schemas.microsoft.com/office/drawing/2014/main" id="{3F03397E-26F5-DE95-BF1A-1A47D8B0EEDA}"/>
                </a:ext>
              </a:extLst>
            </p:cNvPr>
            <p:cNvSpPr txBox="1"/>
            <p:nvPr/>
          </p:nvSpPr>
          <p:spPr>
            <a:xfrm>
              <a:off x="5128715" y="7646382"/>
              <a:ext cx="2713630" cy="307777"/>
            </a:xfrm>
            <a:prstGeom prst="rect">
              <a:avLst/>
            </a:prstGeom>
            <a:noFill/>
          </p:spPr>
          <p:txBody>
            <a:bodyPr wrap="square">
              <a:spAutoFit/>
            </a:bodyPr>
            <a:lstStyle/>
            <a:p>
              <a:r>
                <a:rPr lang="en-US" sz="1400" dirty="0">
                  <a:latin typeface="IBM Plex Sans Light" panose="020B0403050203000203" pitchFamily="34" charset="0"/>
                </a:rPr>
                <a:t>Piloting</a:t>
              </a:r>
              <a:endParaRPr lang="en-SG" sz="1400" dirty="0">
                <a:latin typeface="IBM Plex Sans Light" panose="020B0403050203000203" pitchFamily="34" charset="0"/>
              </a:endParaRPr>
            </a:p>
          </p:txBody>
        </p:sp>
        <p:sp>
          <p:nvSpPr>
            <p:cNvPr id="43" name="TextBox 42">
              <a:extLst>
                <a:ext uri="{FF2B5EF4-FFF2-40B4-BE49-F238E27FC236}">
                  <a16:creationId xmlns:a16="http://schemas.microsoft.com/office/drawing/2014/main" id="{FD69A7C2-45B4-6C63-87DB-32A1EDCD6F58}"/>
                </a:ext>
              </a:extLst>
            </p:cNvPr>
            <p:cNvSpPr txBox="1"/>
            <p:nvPr/>
          </p:nvSpPr>
          <p:spPr>
            <a:xfrm>
              <a:off x="5128715" y="6943595"/>
              <a:ext cx="2713630" cy="307777"/>
            </a:xfrm>
            <a:prstGeom prst="rect">
              <a:avLst/>
            </a:prstGeom>
            <a:noFill/>
          </p:spPr>
          <p:txBody>
            <a:bodyPr wrap="square">
              <a:spAutoFit/>
            </a:bodyPr>
            <a:lstStyle/>
            <a:p>
              <a:r>
                <a:rPr lang="en-US" sz="1400" dirty="0">
                  <a:latin typeface="IBM Plex Sans Light" panose="020B0403050203000203" pitchFamily="34" charset="0"/>
                </a:rPr>
                <a:t>Implementing</a:t>
              </a:r>
              <a:endParaRPr lang="en-SG" sz="1400" dirty="0">
                <a:latin typeface="IBM Plex Sans Light" panose="020B0403050203000203" pitchFamily="34" charset="0"/>
              </a:endParaRPr>
            </a:p>
          </p:txBody>
        </p:sp>
        <p:sp>
          <p:nvSpPr>
            <p:cNvPr id="44" name="TextBox 43">
              <a:extLst>
                <a:ext uri="{FF2B5EF4-FFF2-40B4-BE49-F238E27FC236}">
                  <a16:creationId xmlns:a16="http://schemas.microsoft.com/office/drawing/2014/main" id="{F63CB0C8-41A0-8338-07FA-A08A0684F673}"/>
                </a:ext>
              </a:extLst>
            </p:cNvPr>
            <p:cNvSpPr txBox="1"/>
            <p:nvPr/>
          </p:nvSpPr>
          <p:spPr>
            <a:xfrm>
              <a:off x="5128715" y="6183524"/>
              <a:ext cx="2713630" cy="307777"/>
            </a:xfrm>
            <a:prstGeom prst="rect">
              <a:avLst/>
            </a:prstGeom>
            <a:noFill/>
          </p:spPr>
          <p:txBody>
            <a:bodyPr wrap="square">
              <a:spAutoFit/>
            </a:bodyPr>
            <a:lstStyle/>
            <a:p>
              <a:r>
                <a:rPr lang="en-US" sz="1400" dirty="0">
                  <a:latin typeface="IBM Plex Sans Light" panose="020B0403050203000203" pitchFamily="34" charset="0"/>
                </a:rPr>
                <a:t>Operating</a:t>
              </a:r>
              <a:endParaRPr lang="en-SG" sz="1400" dirty="0">
                <a:latin typeface="IBM Plex Sans Light" panose="020B0403050203000203" pitchFamily="34" charset="0"/>
              </a:endParaRPr>
            </a:p>
          </p:txBody>
        </p:sp>
        <p:sp>
          <p:nvSpPr>
            <p:cNvPr id="45" name="TextBox 44">
              <a:extLst>
                <a:ext uri="{FF2B5EF4-FFF2-40B4-BE49-F238E27FC236}">
                  <a16:creationId xmlns:a16="http://schemas.microsoft.com/office/drawing/2014/main" id="{A2D7850D-1216-F50A-5760-04EE8C97B791}"/>
                </a:ext>
              </a:extLst>
            </p:cNvPr>
            <p:cNvSpPr txBox="1"/>
            <p:nvPr/>
          </p:nvSpPr>
          <p:spPr>
            <a:xfrm>
              <a:off x="5128715" y="5430076"/>
              <a:ext cx="2713630" cy="307777"/>
            </a:xfrm>
            <a:prstGeom prst="rect">
              <a:avLst/>
            </a:prstGeom>
            <a:noFill/>
          </p:spPr>
          <p:txBody>
            <a:bodyPr wrap="square">
              <a:spAutoFit/>
            </a:bodyPr>
            <a:lstStyle/>
            <a:p>
              <a:r>
                <a:rPr lang="en-US" sz="1400" dirty="0">
                  <a:latin typeface="IBM Plex Sans Light" panose="020B0403050203000203" pitchFamily="34" charset="0"/>
                </a:rPr>
                <a:t>Optimizing</a:t>
              </a:r>
              <a:endParaRPr lang="en-SG" sz="1400" dirty="0">
                <a:latin typeface="IBM Plex Sans Light" panose="020B0403050203000203" pitchFamily="34" charset="0"/>
              </a:endParaRPr>
            </a:p>
          </p:txBody>
        </p:sp>
      </p:grpSp>
    </p:spTree>
    <p:extLst>
      <p:ext uri="{BB962C8B-B14F-4D97-AF65-F5344CB8AC3E}">
        <p14:creationId xmlns:p14="http://schemas.microsoft.com/office/powerpoint/2010/main" val="887940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hart 19">
            <a:extLst>
              <a:ext uri="{FF2B5EF4-FFF2-40B4-BE49-F238E27FC236}">
                <a16:creationId xmlns:a16="http://schemas.microsoft.com/office/drawing/2014/main" id="{9B5C4C81-62FE-87D3-6253-E090789E8600}"/>
              </a:ext>
            </a:extLst>
          </p:cNvPr>
          <p:cNvGraphicFramePr/>
          <p:nvPr>
            <p:extLst>
              <p:ext uri="{D42A27DB-BD31-4B8C-83A1-F6EECF244321}">
                <p14:modId xmlns:p14="http://schemas.microsoft.com/office/powerpoint/2010/main" val="1517121777"/>
              </p:ext>
            </p:extLst>
          </p:nvPr>
        </p:nvGraphicFramePr>
        <p:xfrm>
          <a:off x="1219200" y="2895600"/>
          <a:ext cx="662940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57200" y="457200"/>
            <a:ext cx="10287000" cy="1143000"/>
          </a:xfrm>
        </p:spPr>
        <p:txBody>
          <a:bodyPr/>
          <a:lstStyle/>
          <a:p>
            <a:r>
              <a:rPr lang="en-US" sz="3200" dirty="0">
                <a:solidFill>
                  <a:schemeClr val="tx1"/>
                </a:solidFill>
              </a:rPr>
              <a:t>Companies become more effective as AI implementations mature and scale </a:t>
            </a:r>
            <a:endParaRPr lang="en-SG" sz="3200" dirty="0">
              <a:solidFill>
                <a:schemeClr val="tx1"/>
              </a:solidFill>
            </a:endParaRPr>
          </a:p>
        </p:txBody>
      </p:sp>
      <p:sp>
        <p:nvSpPr>
          <p:cNvPr id="4" name="Content Placeholder 3">
            <a:extLst>
              <a:ext uri="{FF2B5EF4-FFF2-40B4-BE49-F238E27FC236}">
                <a16:creationId xmlns:a16="http://schemas.microsoft.com/office/drawing/2014/main" id="{6A2CED35-813E-7067-D073-D7EEDF766369}"/>
              </a:ext>
            </a:extLst>
          </p:cNvPr>
          <p:cNvSpPr>
            <a:spLocks noGrp="1"/>
          </p:cNvSpPr>
          <p:nvPr>
            <p:ph idx="1"/>
          </p:nvPr>
        </p:nvSpPr>
        <p:spPr/>
        <p:txBody>
          <a:bodyPr/>
          <a:lstStyle/>
          <a:p>
            <a:pPr algn="ctr"/>
            <a:r>
              <a:rPr lang="en-US" dirty="0"/>
              <a:t>Average ROI achieved on </a:t>
            </a:r>
            <a:r>
              <a:rPr lang="en-US" b="1" dirty="0">
                <a:solidFill>
                  <a:srgbClr val="1192E8"/>
                </a:solidFill>
              </a:rPr>
              <a:t>AI initiatives</a:t>
            </a:r>
            <a:r>
              <a:rPr lang="en-US" dirty="0">
                <a:solidFill>
                  <a:srgbClr val="1192E8"/>
                </a:solidFill>
              </a:rPr>
              <a:t> </a:t>
            </a:r>
            <a:r>
              <a:rPr lang="en-US" dirty="0"/>
              <a:t>in IT                                  from the start of the investments</a:t>
            </a:r>
            <a:endParaRPr lang="en-SG" dirty="0"/>
          </a:p>
        </p:txBody>
      </p:sp>
      <p:sp>
        <p:nvSpPr>
          <p:cNvPr id="10" name="Content Placeholder 9">
            <a:extLst>
              <a:ext uri="{FF2B5EF4-FFF2-40B4-BE49-F238E27FC236}">
                <a16:creationId xmlns:a16="http://schemas.microsoft.com/office/drawing/2014/main" id="{E3CC3091-7CAC-E6D2-5759-AA23F0DB2C1E}"/>
              </a:ext>
            </a:extLst>
          </p:cNvPr>
          <p:cNvSpPr>
            <a:spLocks noGrp="1"/>
          </p:cNvSpPr>
          <p:nvPr>
            <p:ph idx="13"/>
          </p:nvPr>
        </p:nvSpPr>
        <p:spPr/>
        <p:txBody>
          <a:bodyPr/>
          <a:lstStyle/>
          <a:p>
            <a:pPr algn="ctr"/>
            <a:r>
              <a:rPr lang="en-US" kern="0" dirty="0"/>
              <a:t>Average ROI achieved on </a:t>
            </a:r>
            <a:r>
              <a:rPr lang="en-US" b="1" kern="0" dirty="0">
                <a:solidFill>
                  <a:srgbClr val="1192E8"/>
                </a:solidFill>
              </a:rPr>
              <a:t>generative AI initiatives</a:t>
            </a:r>
            <a:r>
              <a:rPr lang="en-US" kern="0" dirty="0">
                <a:solidFill>
                  <a:srgbClr val="1192E8"/>
                </a:solidFill>
              </a:rPr>
              <a:t> </a:t>
            </a:r>
            <a:r>
              <a:rPr lang="en-US" kern="0" dirty="0"/>
              <a:t>in IT                    from the start of the investments</a:t>
            </a:r>
            <a:endParaRPr lang="en-SG" kern="0" dirty="0"/>
          </a:p>
          <a:p>
            <a:endParaRPr lang="en-US" dirty="0"/>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sz="1100" dirty="0"/>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7"/>
          </p:nvPr>
        </p:nvSpPr>
        <p:spPr/>
        <p:txBody>
          <a:bodyPr/>
          <a:lstStyle/>
          <a:p>
            <a:pPr>
              <a:lnSpc>
                <a:spcPct val="110000"/>
              </a:lnSpc>
              <a:spcAft>
                <a:spcPct val="0"/>
              </a:spcAft>
              <a:defRPr/>
            </a:pPr>
            <a:r>
              <a:rPr kumimoji="0" lang="en-US" sz="1000" b="0" i="0" u="none" strike="noStrike" kern="1200" cap="none" spc="0" normalizeH="0" baseline="0" noProof="0" dirty="0">
                <a:ln>
                  <a:noFill/>
                </a:ln>
                <a:solidFill>
                  <a:srgbClr val="6F6F6F"/>
                </a:solidFill>
                <a:effectLst/>
                <a:uLnTx/>
                <a:uFillTx/>
                <a:latin typeface="IBM Plex Sans Medm" panose="020B0503050203000203" pitchFamily="34" charset="0"/>
                <a:ea typeface="+mn-ea"/>
                <a:cs typeface="+mn-cs"/>
              </a:rPr>
              <a:t>Spend, productivity and performance</a:t>
            </a:r>
          </a:p>
        </p:txBody>
      </p:sp>
      <p:sp>
        <p:nvSpPr>
          <p:cNvPr id="37" name="Content Placeholder 3">
            <a:extLst>
              <a:ext uri="{FF2B5EF4-FFF2-40B4-BE49-F238E27FC236}">
                <a16:creationId xmlns:a16="http://schemas.microsoft.com/office/drawing/2014/main" id="{260C157B-1D3B-1DA0-7899-1D7F43E1923A}"/>
              </a:ext>
            </a:extLst>
          </p:cNvPr>
          <p:cNvSpPr txBox="1">
            <a:spLocks/>
          </p:cNvSpPr>
          <p:nvPr/>
        </p:nvSpPr>
        <p:spPr>
          <a:xfrm>
            <a:off x="9220200" y="2057400"/>
            <a:ext cx="5029200" cy="5257800"/>
          </a:xfrm>
          <a:prstGeom prst="rect">
            <a:avLst/>
          </a:prstGeom>
        </p:spPr>
        <p:txBody>
          <a:bodyPr vert="horz" lIns="0" tIns="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algn="ctr" defTabSz="914400"/>
            <a:endParaRPr lang="en-SG" kern="0" dirty="0"/>
          </a:p>
        </p:txBody>
      </p:sp>
      <p:graphicFrame>
        <p:nvGraphicFramePr>
          <p:cNvPr id="38" name="Chart 37">
            <a:extLst>
              <a:ext uri="{FF2B5EF4-FFF2-40B4-BE49-F238E27FC236}">
                <a16:creationId xmlns:a16="http://schemas.microsoft.com/office/drawing/2014/main" id="{DA0B0AF7-7CB0-2D35-CE88-079E347DF0B0}"/>
              </a:ext>
            </a:extLst>
          </p:cNvPr>
          <p:cNvGraphicFramePr/>
          <p:nvPr/>
        </p:nvGraphicFramePr>
        <p:xfrm>
          <a:off x="7315199" y="2895600"/>
          <a:ext cx="6728461" cy="4041648"/>
        </p:xfrm>
        <a:graphic>
          <a:graphicData uri="http://schemas.openxmlformats.org/drawingml/2006/chart">
            <c:chart xmlns:c="http://schemas.openxmlformats.org/drawingml/2006/chart" xmlns:r="http://schemas.openxmlformats.org/officeDocument/2006/relationships" r:id="rId4"/>
          </a:graphicData>
        </a:graphic>
      </p:graphicFrame>
      <p:grpSp>
        <p:nvGrpSpPr>
          <p:cNvPr id="29" name="Group 28">
            <a:extLst>
              <a:ext uri="{FF2B5EF4-FFF2-40B4-BE49-F238E27FC236}">
                <a16:creationId xmlns:a16="http://schemas.microsoft.com/office/drawing/2014/main" id="{FB21BE8E-356F-67B5-0F4A-EF3C2A9FB8ED}"/>
              </a:ext>
            </a:extLst>
          </p:cNvPr>
          <p:cNvGrpSpPr/>
          <p:nvPr/>
        </p:nvGrpSpPr>
        <p:grpSpPr>
          <a:xfrm>
            <a:off x="8686800" y="4268008"/>
            <a:ext cx="2713630" cy="2524083"/>
            <a:chOff x="5128715" y="5430076"/>
            <a:chExt cx="2713630" cy="2524083"/>
          </a:xfrm>
        </p:grpSpPr>
        <p:sp>
          <p:nvSpPr>
            <p:cNvPr id="30" name="TextBox 29">
              <a:extLst>
                <a:ext uri="{FF2B5EF4-FFF2-40B4-BE49-F238E27FC236}">
                  <a16:creationId xmlns:a16="http://schemas.microsoft.com/office/drawing/2014/main" id="{C46184F5-FEE3-3F5E-C77F-1B28C21CE9A4}"/>
                </a:ext>
              </a:extLst>
            </p:cNvPr>
            <p:cNvSpPr txBox="1"/>
            <p:nvPr/>
          </p:nvSpPr>
          <p:spPr>
            <a:xfrm>
              <a:off x="5128715" y="7646382"/>
              <a:ext cx="2713630" cy="307777"/>
            </a:xfrm>
            <a:prstGeom prst="rect">
              <a:avLst/>
            </a:prstGeom>
            <a:noFill/>
          </p:spPr>
          <p:txBody>
            <a:bodyPr wrap="square">
              <a:spAutoFit/>
            </a:bodyPr>
            <a:lstStyle/>
            <a:p>
              <a:r>
                <a:rPr lang="en-US" sz="1400" dirty="0"/>
                <a:t>Piloting</a:t>
              </a:r>
              <a:endParaRPr lang="en-SG" sz="1400" dirty="0"/>
            </a:p>
          </p:txBody>
        </p:sp>
        <p:sp>
          <p:nvSpPr>
            <p:cNvPr id="31" name="TextBox 30">
              <a:extLst>
                <a:ext uri="{FF2B5EF4-FFF2-40B4-BE49-F238E27FC236}">
                  <a16:creationId xmlns:a16="http://schemas.microsoft.com/office/drawing/2014/main" id="{F33EB28A-5771-F982-4A29-1F92A1E5472B}"/>
                </a:ext>
              </a:extLst>
            </p:cNvPr>
            <p:cNvSpPr txBox="1"/>
            <p:nvPr/>
          </p:nvSpPr>
          <p:spPr>
            <a:xfrm>
              <a:off x="5128715" y="6943595"/>
              <a:ext cx="2713630" cy="307777"/>
            </a:xfrm>
            <a:prstGeom prst="rect">
              <a:avLst/>
            </a:prstGeom>
            <a:noFill/>
          </p:spPr>
          <p:txBody>
            <a:bodyPr wrap="square">
              <a:spAutoFit/>
            </a:bodyPr>
            <a:lstStyle/>
            <a:p>
              <a:r>
                <a:rPr lang="en-US" sz="1400" dirty="0"/>
                <a:t>Implementing</a:t>
              </a:r>
              <a:endParaRPr lang="en-SG" sz="1400" dirty="0"/>
            </a:p>
          </p:txBody>
        </p:sp>
        <p:sp>
          <p:nvSpPr>
            <p:cNvPr id="32" name="TextBox 31">
              <a:extLst>
                <a:ext uri="{FF2B5EF4-FFF2-40B4-BE49-F238E27FC236}">
                  <a16:creationId xmlns:a16="http://schemas.microsoft.com/office/drawing/2014/main" id="{2792B239-35CB-8203-98DB-2D06207D6F9E}"/>
                </a:ext>
              </a:extLst>
            </p:cNvPr>
            <p:cNvSpPr txBox="1"/>
            <p:nvPr/>
          </p:nvSpPr>
          <p:spPr>
            <a:xfrm>
              <a:off x="5128715" y="6183524"/>
              <a:ext cx="2713630" cy="307777"/>
            </a:xfrm>
            <a:prstGeom prst="rect">
              <a:avLst/>
            </a:prstGeom>
            <a:noFill/>
          </p:spPr>
          <p:txBody>
            <a:bodyPr wrap="square">
              <a:spAutoFit/>
            </a:bodyPr>
            <a:lstStyle/>
            <a:p>
              <a:r>
                <a:rPr lang="en-US" sz="1400" dirty="0"/>
                <a:t>Operating</a:t>
              </a:r>
              <a:endParaRPr lang="en-SG" sz="1400" dirty="0"/>
            </a:p>
          </p:txBody>
        </p:sp>
        <p:sp>
          <p:nvSpPr>
            <p:cNvPr id="33" name="TextBox 32">
              <a:extLst>
                <a:ext uri="{FF2B5EF4-FFF2-40B4-BE49-F238E27FC236}">
                  <a16:creationId xmlns:a16="http://schemas.microsoft.com/office/drawing/2014/main" id="{2823C21A-2B26-39DF-84B8-D24DAC994B6B}"/>
                </a:ext>
              </a:extLst>
            </p:cNvPr>
            <p:cNvSpPr txBox="1"/>
            <p:nvPr/>
          </p:nvSpPr>
          <p:spPr>
            <a:xfrm>
              <a:off x="5128715" y="5430076"/>
              <a:ext cx="2713630" cy="307777"/>
            </a:xfrm>
            <a:prstGeom prst="rect">
              <a:avLst/>
            </a:prstGeom>
            <a:noFill/>
          </p:spPr>
          <p:txBody>
            <a:bodyPr wrap="square">
              <a:spAutoFit/>
            </a:bodyPr>
            <a:lstStyle/>
            <a:p>
              <a:r>
                <a:rPr lang="en-US" sz="1400" dirty="0"/>
                <a:t>Optimizing</a:t>
              </a:r>
              <a:endParaRPr lang="en-SG" sz="1400" dirty="0"/>
            </a:p>
          </p:txBody>
        </p:sp>
      </p:grpSp>
      <p:grpSp>
        <p:nvGrpSpPr>
          <p:cNvPr id="34" name="Group 33">
            <a:extLst>
              <a:ext uri="{FF2B5EF4-FFF2-40B4-BE49-F238E27FC236}">
                <a16:creationId xmlns:a16="http://schemas.microsoft.com/office/drawing/2014/main" id="{A56FE6B5-AEAE-23A8-3924-D13EF24646DA}"/>
              </a:ext>
            </a:extLst>
          </p:cNvPr>
          <p:cNvGrpSpPr/>
          <p:nvPr/>
        </p:nvGrpSpPr>
        <p:grpSpPr>
          <a:xfrm>
            <a:off x="2584354" y="4267200"/>
            <a:ext cx="2713630" cy="2524083"/>
            <a:chOff x="5128715" y="5430076"/>
            <a:chExt cx="2713630" cy="2524083"/>
          </a:xfrm>
        </p:grpSpPr>
        <p:sp>
          <p:nvSpPr>
            <p:cNvPr id="35" name="TextBox 34">
              <a:extLst>
                <a:ext uri="{FF2B5EF4-FFF2-40B4-BE49-F238E27FC236}">
                  <a16:creationId xmlns:a16="http://schemas.microsoft.com/office/drawing/2014/main" id="{467581CA-5881-6269-CBE5-1DC5D7111138}"/>
                </a:ext>
              </a:extLst>
            </p:cNvPr>
            <p:cNvSpPr txBox="1"/>
            <p:nvPr/>
          </p:nvSpPr>
          <p:spPr>
            <a:xfrm>
              <a:off x="5128715" y="7646382"/>
              <a:ext cx="2713630" cy="307777"/>
            </a:xfrm>
            <a:prstGeom prst="rect">
              <a:avLst/>
            </a:prstGeom>
            <a:noFill/>
          </p:spPr>
          <p:txBody>
            <a:bodyPr wrap="square">
              <a:spAutoFit/>
            </a:bodyPr>
            <a:lstStyle/>
            <a:p>
              <a:r>
                <a:rPr lang="en-US" sz="1400" dirty="0"/>
                <a:t>Piloting</a:t>
              </a:r>
              <a:endParaRPr lang="en-SG" sz="1400" dirty="0"/>
            </a:p>
          </p:txBody>
        </p:sp>
        <p:sp>
          <p:nvSpPr>
            <p:cNvPr id="36" name="TextBox 35">
              <a:extLst>
                <a:ext uri="{FF2B5EF4-FFF2-40B4-BE49-F238E27FC236}">
                  <a16:creationId xmlns:a16="http://schemas.microsoft.com/office/drawing/2014/main" id="{19DAFE54-ED14-C764-3637-57D969249D60}"/>
                </a:ext>
              </a:extLst>
            </p:cNvPr>
            <p:cNvSpPr txBox="1"/>
            <p:nvPr/>
          </p:nvSpPr>
          <p:spPr>
            <a:xfrm>
              <a:off x="5128715" y="6943595"/>
              <a:ext cx="2713630" cy="307777"/>
            </a:xfrm>
            <a:prstGeom prst="rect">
              <a:avLst/>
            </a:prstGeom>
            <a:noFill/>
          </p:spPr>
          <p:txBody>
            <a:bodyPr wrap="square">
              <a:spAutoFit/>
            </a:bodyPr>
            <a:lstStyle/>
            <a:p>
              <a:r>
                <a:rPr lang="en-US" sz="1400" dirty="0"/>
                <a:t>Implementing</a:t>
              </a:r>
              <a:endParaRPr lang="en-SG" sz="1400" dirty="0"/>
            </a:p>
          </p:txBody>
        </p:sp>
        <p:sp>
          <p:nvSpPr>
            <p:cNvPr id="39" name="TextBox 38">
              <a:extLst>
                <a:ext uri="{FF2B5EF4-FFF2-40B4-BE49-F238E27FC236}">
                  <a16:creationId xmlns:a16="http://schemas.microsoft.com/office/drawing/2014/main" id="{9710BC86-035F-C87F-F2F8-91405F5BD745}"/>
                </a:ext>
              </a:extLst>
            </p:cNvPr>
            <p:cNvSpPr txBox="1"/>
            <p:nvPr/>
          </p:nvSpPr>
          <p:spPr>
            <a:xfrm>
              <a:off x="5128715" y="6183524"/>
              <a:ext cx="2713630" cy="307777"/>
            </a:xfrm>
            <a:prstGeom prst="rect">
              <a:avLst/>
            </a:prstGeom>
            <a:noFill/>
          </p:spPr>
          <p:txBody>
            <a:bodyPr wrap="square">
              <a:spAutoFit/>
            </a:bodyPr>
            <a:lstStyle/>
            <a:p>
              <a:r>
                <a:rPr lang="en-US" sz="1400" dirty="0"/>
                <a:t>Operating</a:t>
              </a:r>
              <a:endParaRPr lang="en-SG" sz="1400" dirty="0"/>
            </a:p>
          </p:txBody>
        </p:sp>
        <p:sp>
          <p:nvSpPr>
            <p:cNvPr id="40" name="TextBox 39">
              <a:extLst>
                <a:ext uri="{FF2B5EF4-FFF2-40B4-BE49-F238E27FC236}">
                  <a16:creationId xmlns:a16="http://schemas.microsoft.com/office/drawing/2014/main" id="{8034AC1E-0180-CEBB-E1DE-EEF401A693B0}"/>
                </a:ext>
              </a:extLst>
            </p:cNvPr>
            <p:cNvSpPr txBox="1"/>
            <p:nvPr/>
          </p:nvSpPr>
          <p:spPr>
            <a:xfrm>
              <a:off x="5128715" y="5430076"/>
              <a:ext cx="2713630" cy="307777"/>
            </a:xfrm>
            <a:prstGeom prst="rect">
              <a:avLst/>
            </a:prstGeom>
            <a:noFill/>
          </p:spPr>
          <p:txBody>
            <a:bodyPr wrap="square">
              <a:spAutoFit/>
            </a:bodyPr>
            <a:lstStyle/>
            <a:p>
              <a:r>
                <a:rPr lang="en-US" sz="1400" dirty="0"/>
                <a:t>Optimizing</a:t>
              </a:r>
              <a:endParaRPr lang="en-SG" sz="1400" dirty="0"/>
            </a:p>
          </p:txBody>
        </p:sp>
      </p:grpSp>
      <p:sp>
        <p:nvSpPr>
          <p:cNvPr id="15" name="Left Brace 14">
            <a:extLst>
              <a:ext uri="{FF2B5EF4-FFF2-40B4-BE49-F238E27FC236}">
                <a16:creationId xmlns:a16="http://schemas.microsoft.com/office/drawing/2014/main" id="{DB488C69-0A72-70F7-F27A-9EC1EC3FF90D}"/>
              </a:ext>
            </a:extLst>
          </p:cNvPr>
          <p:cNvSpPr/>
          <p:nvPr/>
        </p:nvSpPr>
        <p:spPr bwMode="auto">
          <a:xfrm>
            <a:off x="2133600" y="3950508"/>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16" name="TextBox 15">
            <a:extLst>
              <a:ext uri="{FF2B5EF4-FFF2-40B4-BE49-F238E27FC236}">
                <a16:creationId xmlns:a16="http://schemas.microsoft.com/office/drawing/2014/main" id="{802A6329-93B7-F68C-3699-2876D5CB9CCA}"/>
              </a:ext>
            </a:extLst>
          </p:cNvPr>
          <p:cNvSpPr txBox="1"/>
          <p:nvPr/>
        </p:nvSpPr>
        <p:spPr>
          <a:xfrm>
            <a:off x="609599" y="4516171"/>
            <a:ext cx="1333499" cy="208229"/>
          </a:xfrm>
          <a:prstGeom prst="rect">
            <a:avLst/>
          </a:prstGeom>
          <a:noFill/>
        </p:spPr>
        <p:txBody>
          <a:bodyPr wrap="square" lIns="0" tIns="0" rIns="0" bIns="0" rtlCol="0">
            <a:noAutofit/>
          </a:bodyPr>
          <a:lstStyle/>
          <a:p>
            <a:pPr algn="l">
              <a:lnSpc>
                <a:spcPct val="110000"/>
              </a:lnSpc>
              <a:spcBef>
                <a:spcPts val="1800"/>
              </a:spcBef>
            </a:pPr>
            <a:r>
              <a:rPr lang="en-US" sz="1400" dirty="0"/>
              <a:t>Mature AI adopters</a:t>
            </a:r>
          </a:p>
        </p:txBody>
      </p:sp>
      <p:sp>
        <p:nvSpPr>
          <p:cNvPr id="21" name="TextBox 20">
            <a:extLst>
              <a:ext uri="{FF2B5EF4-FFF2-40B4-BE49-F238E27FC236}">
                <a16:creationId xmlns:a16="http://schemas.microsoft.com/office/drawing/2014/main" id="{7DD7BDE4-814A-EC39-0BA6-F653727E8102}"/>
              </a:ext>
            </a:extLst>
          </p:cNvPr>
          <p:cNvSpPr txBox="1"/>
          <p:nvPr/>
        </p:nvSpPr>
        <p:spPr>
          <a:xfrm>
            <a:off x="615656" y="5995966"/>
            <a:ext cx="1181098" cy="558704"/>
          </a:xfrm>
          <a:prstGeom prst="rect">
            <a:avLst/>
          </a:prstGeom>
          <a:noFill/>
        </p:spPr>
        <p:txBody>
          <a:bodyPr wrap="square" lIns="0" tIns="0" rIns="0" bIns="0" rtlCol="0">
            <a:noAutofit/>
          </a:bodyPr>
          <a:lstStyle/>
          <a:p>
            <a:pPr algn="l">
              <a:lnSpc>
                <a:spcPct val="110000"/>
              </a:lnSpc>
              <a:spcBef>
                <a:spcPts val="1800"/>
              </a:spcBef>
            </a:pPr>
            <a:r>
              <a:rPr lang="en-US" sz="1400" dirty="0"/>
              <a:t>AI initiators</a:t>
            </a:r>
          </a:p>
        </p:txBody>
      </p:sp>
      <p:sp>
        <p:nvSpPr>
          <p:cNvPr id="22" name="Left Brace 21">
            <a:extLst>
              <a:ext uri="{FF2B5EF4-FFF2-40B4-BE49-F238E27FC236}">
                <a16:creationId xmlns:a16="http://schemas.microsoft.com/office/drawing/2014/main" id="{1B6ED76E-D027-37E1-446D-60844BD897A6}"/>
              </a:ext>
            </a:extLst>
          </p:cNvPr>
          <p:cNvSpPr/>
          <p:nvPr/>
        </p:nvSpPr>
        <p:spPr bwMode="auto">
          <a:xfrm>
            <a:off x="2133600" y="5430076"/>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23" name="Left Brace 22">
            <a:extLst>
              <a:ext uri="{FF2B5EF4-FFF2-40B4-BE49-F238E27FC236}">
                <a16:creationId xmlns:a16="http://schemas.microsoft.com/office/drawing/2014/main" id="{A60B2CAC-A8B5-5A71-8E3A-3092F6D1A975}"/>
              </a:ext>
            </a:extLst>
          </p:cNvPr>
          <p:cNvSpPr/>
          <p:nvPr/>
        </p:nvSpPr>
        <p:spPr bwMode="auto">
          <a:xfrm>
            <a:off x="2133600" y="3154939"/>
            <a:ext cx="184446" cy="644322"/>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24" name="TextBox 23">
            <a:extLst>
              <a:ext uri="{FF2B5EF4-FFF2-40B4-BE49-F238E27FC236}">
                <a16:creationId xmlns:a16="http://schemas.microsoft.com/office/drawing/2014/main" id="{1E4D7E84-F9C7-6356-168D-1370AC323F80}"/>
              </a:ext>
            </a:extLst>
          </p:cNvPr>
          <p:cNvSpPr txBox="1"/>
          <p:nvPr/>
        </p:nvSpPr>
        <p:spPr>
          <a:xfrm>
            <a:off x="609599" y="3122882"/>
            <a:ext cx="1333499" cy="216134"/>
          </a:xfrm>
          <a:prstGeom prst="rect">
            <a:avLst/>
          </a:prstGeom>
          <a:noFill/>
        </p:spPr>
        <p:txBody>
          <a:bodyPr wrap="square" lIns="0" tIns="0" rIns="0" bIns="0" rtlCol="0">
            <a:noAutofit/>
          </a:bodyPr>
          <a:lstStyle/>
          <a:p>
            <a:pPr algn="l">
              <a:lnSpc>
                <a:spcPct val="110000"/>
              </a:lnSpc>
              <a:spcBef>
                <a:spcPts val="1800"/>
              </a:spcBef>
            </a:pPr>
            <a:r>
              <a:rPr lang="en-US" sz="1400" dirty="0"/>
              <a:t>Mature adopters applying AI across all IT processes</a:t>
            </a:r>
          </a:p>
        </p:txBody>
      </p:sp>
    </p:spTree>
    <p:extLst>
      <p:ext uri="{BB962C8B-B14F-4D97-AF65-F5344CB8AC3E}">
        <p14:creationId xmlns:p14="http://schemas.microsoft.com/office/powerpoint/2010/main" val="1277294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3F09E-5373-1417-2CBE-844328646173}"/>
              </a:ext>
            </a:extLst>
          </p:cNvPr>
          <p:cNvSpPr>
            <a:spLocks noGrp="1"/>
          </p:cNvSpPr>
          <p:nvPr>
            <p:ph type="title"/>
          </p:nvPr>
        </p:nvSpPr>
        <p:spPr>
          <a:xfrm>
            <a:off x="457200" y="457200"/>
            <a:ext cx="10363200" cy="1143000"/>
          </a:xfrm>
        </p:spPr>
        <p:txBody>
          <a:bodyPr/>
          <a:lstStyle/>
          <a:p>
            <a:r>
              <a:rPr lang="en-US" sz="3200" dirty="0">
                <a:solidFill>
                  <a:schemeClr val="tx1"/>
                </a:solidFill>
              </a:rPr>
              <a:t>Companies become more efficient as AI adoption matures and scales</a:t>
            </a:r>
            <a:endParaRPr lang="en-SG" sz="3200" dirty="0">
              <a:solidFill>
                <a:schemeClr val="tx1"/>
              </a:solidFill>
            </a:endParaRPr>
          </a:p>
        </p:txBody>
      </p:sp>
      <p:sp>
        <p:nvSpPr>
          <p:cNvPr id="6" name="Content Placeholder 5">
            <a:extLst>
              <a:ext uri="{FF2B5EF4-FFF2-40B4-BE49-F238E27FC236}">
                <a16:creationId xmlns:a16="http://schemas.microsoft.com/office/drawing/2014/main" id="{6BC1CA22-EC9D-B12B-86E6-8C27D58343BA}"/>
              </a:ext>
            </a:extLst>
          </p:cNvPr>
          <p:cNvSpPr>
            <a:spLocks noGrp="1"/>
          </p:cNvSpPr>
          <p:nvPr>
            <p:ph idx="1"/>
          </p:nvPr>
        </p:nvSpPr>
        <p:spPr>
          <a:xfrm>
            <a:off x="685799" y="2057401"/>
            <a:ext cx="6400801" cy="5257800"/>
          </a:xfrm>
        </p:spPr>
        <p:txBody>
          <a:bodyPr/>
          <a:lstStyle/>
          <a:p>
            <a:r>
              <a:rPr lang="en-US" dirty="0"/>
              <a:t>FTEs performing IT processes per $1 billion revenue</a:t>
            </a:r>
            <a:endParaRPr lang="en-SG" dirty="0"/>
          </a:p>
        </p:txBody>
      </p:sp>
      <p:sp>
        <p:nvSpPr>
          <p:cNvPr id="5" name="Content Placeholder 4">
            <a:extLst>
              <a:ext uri="{FF2B5EF4-FFF2-40B4-BE49-F238E27FC236}">
                <a16:creationId xmlns:a16="http://schemas.microsoft.com/office/drawing/2014/main" id="{BDB1F311-8CC3-85A4-E25F-6C075BBD34BC}"/>
              </a:ext>
            </a:extLst>
          </p:cNvPr>
          <p:cNvSpPr>
            <a:spLocks noGrp="1"/>
          </p:cNvSpPr>
          <p:nvPr>
            <p:ph idx="13"/>
          </p:nvPr>
        </p:nvSpPr>
        <p:spPr>
          <a:xfrm>
            <a:off x="7543800" y="2057401"/>
            <a:ext cx="6629400" cy="5257800"/>
          </a:xfrm>
        </p:spPr>
        <p:txBody>
          <a:bodyPr/>
          <a:lstStyle/>
          <a:p>
            <a:r>
              <a:rPr lang="en-US" dirty="0"/>
              <a:t>End users serviced per FTE performing IT processes</a:t>
            </a:r>
            <a:endParaRPr lang="en-SG" dirty="0"/>
          </a:p>
          <a:p>
            <a:pPr algn="ctr"/>
            <a:endParaRPr lang="en-SG" dirty="0"/>
          </a:p>
        </p:txBody>
      </p:sp>
      <p:sp>
        <p:nvSpPr>
          <p:cNvPr id="3" name="Text Placeholder 2">
            <a:extLst>
              <a:ext uri="{FF2B5EF4-FFF2-40B4-BE49-F238E27FC236}">
                <a16:creationId xmlns:a16="http://schemas.microsoft.com/office/drawing/2014/main" id="{5708FF9E-1116-C480-30BF-2B611C13425C}"/>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sz="1100" dirty="0"/>
          </a:p>
        </p:txBody>
      </p:sp>
      <p:sp>
        <p:nvSpPr>
          <p:cNvPr id="7" name="Text Placeholder 6">
            <a:extLst>
              <a:ext uri="{FF2B5EF4-FFF2-40B4-BE49-F238E27FC236}">
                <a16:creationId xmlns:a16="http://schemas.microsoft.com/office/drawing/2014/main" id="{D49DC786-6103-4EFC-B77D-DC9794CA84D0}"/>
              </a:ext>
            </a:extLst>
          </p:cNvPr>
          <p:cNvSpPr>
            <a:spLocks noGrp="1"/>
          </p:cNvSpPr>
          <p:nvPr>
            <p:ph type="body" sz="quarter" idx="17"/>
          </p:nvPr>
        </p:nvSpPr>
        <p:spPr/>
        <p:txBody>
          <a:body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lang="en-US" kern="1200" dirty="0">
                <a:solidFill>
                  <a:srgbClr val="6F6F6F"/>
                </a:solidFill>
                <a:latin typeface="IBM Plex Sans Medm" panose="020B0503050203000203" pitchFamily="34" charset="0"/>
                <a:ea typeface="+mn-ea"/>
                <a:cs typeface="+mn-cs"/>
              </a:rPr>
              <a:t>Spend, productivity and performance</a:t>
            </a:r>
          </a:p>
        </p:txBody>
      </p:sp>
      <p:graphicFrame>
        <p:nvGraphicFramePr>
          <p:cNvPr id="8" name="Chart 7">
            <a:extLst>
              <a:ext uri="{FF2B5EF4-FFF2-40B4-BE49-F238E27FC236}">
                <a16:creationId xmlns:a16="http://schemas.microsoft.com/office/drawing/2014/main" id="{FE651966-BC6F-E56F-C63F-7431C81EB363}"/>
              </a:ext>
            </a:extLst>
          </p:cNvPr>
          <p:cNvGraphicFramePr/>
          <p:nvPr/>
        </p:nvGraphicFramePr>
        <p:xfrm>
          <a:off x="2199000" y="2895600"/>
          <a:ext cx="5040000" cy="388924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 name="Chart 25">
            <a:extLst>
              <a:ext uri="{FF2B5EF4-FFF2-40B4-BE49-F238E27FC236}">
                <a16:creationId xmlns:a16="http://schemas.microsoft.com/office/drawing/2014/main" id="{6B49F726-A094-92F7-9375-471266427435}"/>
              </a:ext>
            </a:extLst>
          </p:cNvPr>
          <p:cNvGraphicFramePr/>
          <p:nvPr/>
        </p:nvGraphicFramePr>
        <p:xfrm>
          <a:off x="7620000" y="2895600"/>
          <a:ext cx="5040000" cy="3889248"/>
        </p:xfrm>
        <a:graphic>
          <a:graphicData uri="http://schemas.openxmlformats.org/drawingml/2006/chart">
            <c:chart xmlns:c="http://schemas.openxmlformats.org/drawingml/2006/chart" xmlns:r="http://schemas.openxmlformats.org/officeDocument/2006/relationships" r:id="rId4"/>
          </a:graphicData>
        </a:graphic>
      </p:graphicFrame>
      <p:grpSp>
        <p:nvGrpSpPr>
          <p:cNvPr id="41" name="Group 40">
            <a:extLst>
              <a:ext uri="{FF2B5EF4-FFF2-40B4-BE49-F238E27FC236}">
                <a16:creationId xmlns:a16="http://schemas.microsoft.com/office/drawing/2014/main" id="{FAFE3052-D97E-F175-444B-FA1B8347BE4F}"/>
              </a:ext>
            </a:extLst>
          </p:cNvPr>
          <p:cNvGrpSpPr/>
          <p:nvPr/>
        </p:nvGrpSpPr>
        <p:grpSpPr>
          <a:xfrm>
            <a:off x="7772400" y="4333917"/>
            <a:ext cx="2713630" cy="2524083"/>
            <a:chOff x="5128715" y="5430076"/>
            <a:chExt cx="2713630" cy="2524083"/>
          </a:xfrm>
        </p:grpSpPr>
        <p:sp>
          <p:nvSpPr>
            <p:cNvPr id="42" name="TextBox 41">
              <a:extLst>
                <a:ext uri="{FF2B5EF4-FFF2-40B4-BE49-F238E27FC236}">
                  <a16:creationId xmlns:a16="http://schemas.microsoft.com/office/drawing/2014/main" id="{02C19A6F-700E-71C4-7507-7A859DEC009D}"/>
                </a:ext>
              </a:extLst>
            </p:cNvPr>
            <p:cNvSpPr txBox="1"/>
            <p:nvPr/>
          </p:nvSpPr>
          <p:spPr>
            <a:xfrm>
              <a:off x="5128715" y="7646382"/>
              <a:ext cx="2713630" cy="307777"/>
            </a:xfrm>
            <a:prstGeom prst="rect">
              <a:avLst/>
            </a:prstGeom>
            <a:noFill/>
          </p:spPr>
          <p:txBody>
            <a:bodyPr wrap="square">
              <a:spAutoFit/>
            </a:bodyPr>
            <a:lstStyle/>
            <a:p>
              <a:r>
                <a:rPr lang="en-US" sz="1400" dirty="0"/>
                <a:t>Piloting</a:t>
              </a:r>
              <a:endParaRPr lang="en-SG" sz="1400" dirty="0"/>
            </a:p>
          </p:txBody>
        </p:sp>
        <p:sp>
          <p:nvSpPr>
            <p:cNvPr id="43" name="TextBox 42">
              <a:extLst>
                <a:ext uri="{FF2B5EF4-FFF2-40B4-BE49-F238E27FC236}">
                  <a16:creationId xmlns:a16="http://schemas.microsoft.com/office/drawing/2014/main" id="{344C30B6-D563-3626-2449-190CCCDB3041}"/>
                </a:ext>
              </a:extLst>
            </p:cNvPr>
            <p:cNvSpPr txBox="1"/>
            <p:nvPr/>
          </p:nvSpPr>
          <p:spPr>
            <a:xfrm>
              <a:off x="5128715" y="6943595"/>
              <a:ext cx="2713630" cy="307777"/>
            </a:xfrm>
            <a:prstGeom prst="rect">
              <a:avLst/>
            </a:prstGeom>
            <a:noFill/>
          </p:spPr>
          <p:txBody>
            <a:bodyPr wrap="square">
              <a:spAutoFit/>
            </a:bodyPr>
            <a:lstStyle/>
            <a:p>
              <a:r>
                <a:rPr lang="en-US" sz="1400" dirty="0"/>
                <a:t>Implementing</a:t>
              </a:r>
              <a:endParaRPr lang="en-SG" sz="1400" dirty="0"/>
            </a:p>
          </p:txBody>
        </p:sp>
        <p:sp>
          <p:nvSpPr>
            <p:cNvPr id="44" name="TextBox 43">
              <a:extLst>
                <a:ext uri="{FF2B5EF4-FFF2-40B4-BE49-F238E27FC236}">
                  <a16:creationId xmlns:a16="http://schemas.microsoft.com/office/drawing/2014/main" id="{C5C8F230-D9A6-6184-1CDB-731E732D346F}"/>
                </a:ext>
              </a:extLst>
            </p:cNvPr>
            <p:cNvSpPr txBox="1"/>
            <p:nvPr/>
          </p:nvSpPr>
          <p:spPr>
            <a:xfrm>
              <a:off x="5128715" y="6183524"/>
              <a:ext cx="2713630" cy="307777"/>
            </a:xfrm>
            <a:prstGeom prst="rect">
              <a:avLst/>
            </a:prstGeom>
            <a:noFill/>
          </p:spPr>
          <p:txBody>
            <a:bodyPr wrap="square">
              <a:spAutoFit/>
            </a:bodyPr>
            <a:lstStyle/>
            <a:p>
              <a:r>
                <a:rPr lang="en-US" sz="1400" dirty="0"/>
                <a:t>Operating</a:t>
              </a:r>
              <a:endParaRPr lang="en-SG" sz="1400" dirty="0"/>
            </a:p>
          </p:txBody>
        </p:sp>
        <p:sp>
          <p:nvSpPr>
            <p:cNvPr id="45" name="TextBox 44">
              <a:extLst>
                <a:ext uri="{FF2B5EF4-FFF2-40B4-BE49-F238E27FC236}">
                  <a16:creationId xmlns:a16="http://schemas.microsoft.com/office/drawing/2014/main" id="{089572F0-7470-4370-1E47-42B63D8BC759}"/>
                </a:ext>
              </a:extLst>
            </p:cNvPr>
            <p:cNvSpPr txBox="1"/>
            <p:nvPr/>
          </p:nvSpPr>
          <p:spPr>
            <a:xfrm>
              <a:off x="5128715" y="5430076"/>
              <a:ext cx="2713630" cy="307777"/>
            </a:xfrm>
            <a:prstGeom prst="rect">
              <a:avLst/>
            </a:prstGeom>
            <a:noFill/>
          </p:spPr>
          <p:txBody>
            <a:bodyPr wrap="square">
              <a:spAutoFit/>
            </a:bodyPr>
            <a:lstStyle/>
            <a:p>
              <a:r>
                <a:rPr lang="en-US" sz="1400" dirty="0"/>
                <a:t>Optimizing</a:t>
              </a:r>
              <a:endParaRPr lang="en-SG" sz="1400" dirty="0"/>
            </a:p>
          </p:txBody>
        </p:sp>
      </p:grpSp>
      <p:grpSp>
        <p:nvGrpSpPr>
          <p:cNvPr id="46" name="Group 45">
            <a:extLst>
              <a:ext uri="{FF2B5EF4-FFF2-40B4-BE49-F238E27FC236}">
                <a16:creationId xmlns:a16="http://schemas.microsoft.com/office/drawing/2014/main" id="{5592037E-90BF-B477-DA0E-B34C0D9FF99D}"/>
              </a:ext>
            </a:extLst>
          </p:cNvPr>
          <p:cNvGrpSpPr/>
          <p:nvPr/>
        </p:nvGrpSpPr>
        <p:grpSpPr>
          <a:xfrm>
            <a:off x="2309124" y="4333109"/>
            <a:ext cx="2713630" cy="2524083"/>
            <a:chOff x="5128715" y="5430076"/>
            <a:chExt cx="2713630" cy="2524083"/>
          </a:xfrm>
        </p:grpSpPr>
        <p:sp>
          <p:nvSpPr>
            <p:cNvPr id="47" name="TextBox 46">
              <a:extLst>
                <a:ext uri="{FF2B5EF4-FFF2-40B4-BE49-F238E27FC236}">
                  <a16:creationId xmlns:a16="http://schemas.microsoft.com/office/drawing/2014/main" id="{EC34AD16-789D-7901-1824-EC1BF9EE1C8A}"/>
                </a:ext>
              </a:extLst>
            </p:cNvPr>
            <p:cNvSpPr txBox="1"/>
            <p:nvPr/>
          </p:nvSpPr>
          <p:spPr>
            <a:xfrm>
              <a:off x="5128715" y="7646382"/>
              <a:ext cx="2713630" cy="307777"/>
            </a:xfrm>
            <a:prstGeom prst="rect">
              <a:avLst/>
            </a:prstGeom>
            <a:noFill/>
          </p:spPr>
          <p:txBody>
            <a:bodyPr wrap="square">
              <a:spAutoFit/>
            </a:bodyPr>
            <a:lstStyle/>
            <a:p>
              <a:r>
                <a:rPr lang="en-US" sz="1400" dirty="0"/>
                <a:t>Piloting</a:t>
              </a:r>
              <a:endParaRPr lang="en-SG" sz="1400" dirty="0"/>
            </a:p>
          </p:txBody>
        </p:sp>
        <p:sp>
          <p:nvSpPr>
            <p:cNvPr id="48" name="TextBox 47">
              <a:extLst>
                <a:ext uri="{FF2B5EF4-FFF2-40B4-BE49-F238E27FC236}">
                  <a16:creationId xmlns:a16="http://schemas.microsoft.com/office/drawing/2014/main" id="{9CA010B2-CC38-A66E-C06B-C4801D71A09E}"/>
                </a:ext>
              </a:extLst>
            </p:cNvPr>
            <p:cNvSpPr txBox="1"/>
            <p:nvPr/>
          </p:nvSpPr>
          <p:spPr>
            <a:xfrm>
              <a:off x="5128715" y="6943595"/>
              <a:ext cx="2713630" cy="307777"/>
            </a:xfrm>
            <a:prstGeom prst="rect">
              <a:avLst/>
            </a:prstGeom>
            <a:noFill/>
          </p:spPr>
          <p:txBody>
            <a:bodyPr wrap="square">
              <a:spAutoFit/>
            </a:bodyPr>
            <a:lstStyle/>
            <a:p>
              <a:r>
                <a:rPr lang="en-US" sz="1400" dirty="0"/>
                <a:t>Implementing</a:t>
              </a:r>
              <a:endParaRPr lang="en-SG" sz="1400" dirty="0"/>
            </a:p>
          </p:txBody>
        </p:sp>
        <p:sp>
          <p:nvSpPr>
            <p:cNvPr id="49" name="TextBox 48">
              <a:extLst>
                <a:ext uri="{FF2B5EF4-FFF2-40B4-BE49-F238E27FC236}">
                  <a16:creationId xmlns:a16="http://schemas.microsoft.com/office/drawing/2014/main" id="{B9A42B48-2B95-208D-47FF-3208DE90AED0}"/>
                </a:ext>
              </a:extLst>
            </p:cNvPr>
            <p:cNvSpPr txBox="1"/>
            <p:nvPr/>
          </p:nvSpPr>
          <p:spPr>
            <a:xfrm>
              <a:off x="5128715" y="6183524"/>
              <a:ext cx="2713630" cy="307777"/>
            </a:xfrm>
            <a:prstGeom prst="rect">
              <a:avLst/>
            </a:prstGeom>
            <a:noFill/>
          </p:spPr>
          <p:txBody>
            <a:bodyPr wrap="square">
              <a:spAutoFit/>
            </a:bodyPr>
            <a:lstStyle/>
            <a:p>
              <a:r>
                <a:rPr lang="en-US" sz="1400" dirty="0"/>
                <a:t>Operating</a:t>
              </a:r>
              <a:endParaRPr lang="en-SG" sz="1400" dirty="0"/>
            </a:p>
          </p:txBody>
        </p:sp>
        <p:sp>
          <p:nvSpPr>
            <p:cNvPr id="50" name="TextBox 49">
              <a:extLst>
                <a:ext uri="{FF2B5EF4-FFF2-40B4-BE49-F238E27FC236}">
                  <a16:creationId xmlns:a16="http://schemas.microsoft.com/office/drawing/2014/main" id="{3555190A-C30B-A492-F564-9A55B7B57ED3}"/>
                </a:ext>
              </a:extLst>
            </p:cNvPr>
            <p:cNvSpPr txBox="1"/>
            <p:nvPr/>
          </p:nvSpPr>
          <p:spPr>
            <a:xfrm>
              <a:off x="5128715" y="5430076"/>
              <a:ext cx="2713630" cy="307777"/>
            </a:xfrm>
            <a:prstGeom prst="rect">
              <a:avLst/>
            </a:prstGeom>
            <a:noFill/>
          </p:spPr>
          <p:txBody>
            <a:bodyPr wrap="square">
              <a:spAutoFit/>
            </a:bodyPr>
            <a:lstStyle/>
            <a:p>
              <a:r>
                <a:rPr lang="en-US" sz="1400" dirty="0"/>
                <a:t>Optimizing</a:t>
              </a:r>
              <a:endParaRPr lang="en-SG" sz="1400" dirty="0"/>
            </a:p>
          </p:txBody>
        </p:sp>
      </p:grpSp>
      <p:grpSp>
        <p:nvGrpSpPr>
          <p:cNvPr id="4" name="Group 3">
            <a:extLst>
              <a:ext uri="{FF2B5EF4-FFF2-40B4-BE49-F238E27FC236}">
                <a16:creationId xmlns:a16="http://schemas.microsoft.com/office/drawing/2014/main" id="{CC2679EB-778B-19C0-6200-4EB43437F48D}"/>
              </a:ext>
            </a:extLst>
          </p:cNvPr>
          <p:cNvGrpSpPr/>
          <p:nvPr/>
        </p:nvGrpSpPr>
        <p:grpSpPr>
          <a:xfrm>
            <a:off x="609599" y="3122882"/>
            <a:ext cx="1757721" cy="3643420"/>
            <a:chOff x="609599" y="3122882"/>
            <a:chExt cx="1757721" cy="3643420"/>
          </a:xfrm>
        </p:grpSpPr>
        <p:sp>
          <p:nvSpPr>
            <p:cNvPr id="9" name="Left Brace 8">
              <a:extLst>
                <a:ext uri="{FF2B5EF4-FFF2-40B4-BE49-F238E27FC236}">
                  <a16:creationId xmlns:a16="http://schemas.microsoft.com/office/drawing/2014/main" id="{160953F7-6C8A-7217-D7E2-EE083015FC7D}"/>
                </a:ext>
              </a:extLst>
            </p:cNvPr>
            <p:cNvSpPr/>
            <p:nvPr/>
          </p:nvSpPr>
          <p:spPr bwMode="auto">
            <a:xfrm>
              <a:off x="2182874" y="3950508"/>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10" name="TextBox 9">
              <a:extLst>
                <a:ext uri="{FF2B5EF4-FFF2-40B4-BE49-F238E27FC236}">
                  <a16:creationId xmlns:a16="http://schemas.microsoft.com/office/drawing/2014/main" id="{F5515859-5F1F-D81E-2F10-26DFF9E54E60}"/>
                </a:ext>
              </a:extLst>
            </p:cNvPr>
            <p:cNvSpPr txBox="1"/>
            <p:nvPr/>
          </p:nvSpPr>
          <p:spPr>
            <a:xfrm>
              <a:off x="609599" y="4516171"/>
              <a:ext cx="1333499" cy="208229"/>
            </a:xfrm>
            <a:prstGeom prst="rect">
              <a:avLst/>
            </a:prstGeom>
            <a:noFill/>
          </p:spPr>
          <p:txBody>
            <a:bodyPr wrap="square" lIns="0" tIns="0" rIns="0" bIns="0" rtlCol="0">
              <a:noAutofit/>
            </a:bodyPr>
            <a:lstStyle/>
            <a:p>
              <a:pPr algn="l">
                <a:lnSpc>
                  <a:spcPct val="110000"/>
                </a:lnSpc>
                <a:spcBef>
                  <a:spcPts val="1800"/>
                </a:spcBef>
              </a:pPr>
              <a:r>
                <a:rPr lang="en-US" sz="1400" dirty="0"/>
                <a:t>Mature AI adopters</a:t>
              </a:r>
            </a:p>
          </p:txBody>
        </p:sp>
        <p:sp>
          <p:nvSpPr>
            <p:cNvPr id="11" name="TextBox 10">
              <a:extLst>
                <a:ext uri="{FF2B5EF4-FFF2-40B4-BE49-F238E27FC236}">
                  <a16:creationId xmlns:a16="http://schemas.microsoft.com/office/drawing/2014/main" id="{35ABDCE8-EAF6-521D-68F7-16658D3D3B53}"/>
                </a:ext>
              </a:extLst>
            </p:cNvPr>
            <p:cNvSpPr txBox="1"/>
            <p:nvPr/>
          </p:nvSpPr>
          <p:spPr>
            <a:xfrm>
              <a:off x="615656" y="5995966"/>
              <a:ext cx="1181098" cy="558704"/>
            </a:xfrm>
            <a:prstGeom prst="rect">
              <a:avLst/>
            </a:prstGeom>
            <a:noFill/>
          </p:spPr>
          <p:txBody>
            <a:bodyPr wrap="square" lIns="0" tIns="0" rIns="0" bIns="0" rtlCol="0">
              <a:noAutofit/>
            </a:bodyPr>
            <a:lstStyle/>
            <a:p>
              <a:pPr algn="l">
                <a:lnSpc>
                  <a:spcPct val="110000"/>
                </a:lnSpc>
                <a:spcBef>
                  <a:spcPts val="1800"/>
                </a:spcBef>
              </a:pPr>
              <a:r>
                <a:rPr lang="en-US" sz="1400" dirty="0"/>
                <a:t>AI initiators</a:t>
              </a:r>
            </a:p>
          </p:txBody>
        </p:sp>
        <p:sp>
          <p:nvSpPr>
            <p:cNvPr id="12" name="Left Brace 11">
              <a:extLst>
                <a:ext uri="{FF2B5EF4-FFF2-40B4-BE49-F238E27FC236}">
                  <a16:creationId xmlns:a16="http://schemas.microsoft.com/office/drawing/2014/main" id="{737DDAA2-977C-73B2-1CD7-2A55B2CF67B4}"/>
                </a:ext>
              </a:extLst>
            </p:cNvPr>
            <p:cNvSpPr/>
            <p:nvPr/>
          </p:nvSpPr>
          <p:spPr bwMode="auto">
            <a:xfrm>
              <a:off x="2182874" y="5430076"/>
              <a:ext cx="184446" cy="1336226"/>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13" name="Left Brace 12">
              <a:extLst>
                <a:ext uri="{FF2B5EF4-FFF2-40B4-BE49-F238E27FC236}">
                  <a16:creationId xmlns:a16="http://schemas.microsoft.com/office/drawing/2014/main" id="{79F2462A-8600-7682-E126-44BE5C244452}"/>
                </a:ext>
              </a:extLst>
            </p:cNvPr>
            <p:cNvSpPr/>
            <p:nvPr/>
          </p:nvSpPr>
          <p:spPr bwMode="auto">
            <a:xfrm>
              <a:off x="2182874" y="3154939"/>
              <a:ext cx="184446" cy="644322"/>
            </a:xfrm>
            <a:prstGeom prst="leftBrac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sz="1400"/>
            </a:p>
          </p:txBody>
        </p:sp>
        <p:sp>
          <p:nvSpPr>
            <p:cNvPr id="14" name="TextBox 13">
              <a:extLst>
                <a:ext uri="{FF2B5EF4-FFF2-40B4-BE49-F238E27FC236}">
                  <a16:creationId xmlns:a16="http://schemas.microsoft.com/office/drawing/2014/main" id="{45587196-DA1A-AFC3-FEA9-69E52204F16A}"/>
                </a:ext>
              </a:extLst>
            </p:cNvPr>
            <p:cNvSpPr txBox="1"/>
            <p:nvPr/>
          </p:nvSpPr>
          <p:spPr>
            <a:xfrm>
              <a:off x="609599" y="3122882"/>
              <a:ext cx="1333499" cy="216134"/>
            </a:xfrm>
            <a:prstGeom prst="rect">
              <a:avLst/>
            </a:prstGeom>
            <a:noFill/>
          </p:spPr>
          <p:txBody>
            <a:bodyPr wrap="square" lIns="0" tIns="0" rIns="0" bIns="0" rtlCol="0">
              <a:noAutofit/>
            </a:bodyPr>
            <a:lstStyle/>
            <a:p>
              <a:pPr algn="l">
                <a:lnSpc>
                  <a:spcPct val="110000"/>
                </a:lnSpc>
                <a:spcBef>
                  <a:spcPts val="1800"/>
                </a:spcBef>
              </a:pPr>
              <a:r>
                <a:rPr lang="en-US" sz="1400" dirty="0"/>
                <a:t>Mature adopters applying AI across all IT processes</a:t>
              </a:r>
            </a:p>
          </p:txBody>
        </p:sp>
      </p:grpSp>
    </p:spTree>
    <p:extLst>
      <p:ext uri="{BB962C8B-B14F-4D97-AF65-F5344CB8AC3E}">
        <p14:creationId xmlns:p14="http://schemas.microsoft.com/office/powerpoint/2010/main" val="38541088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DDEB8FB2-0456-F41E-F19A-1951CD9F8E87}"/>
              </a:ext>
            </a:extLst>
          </p:cNvPr>
          <p:cNvGraphicFramePr>
            <a:graphicFrameLocks noGrp="1"/>
          </p:cNvGraphicFramePr>
          <p:nvPr>
            <p:ph idx="12"/>
            <p:extLst>
              <p:ext uri="{D42A27DB-BD31-4B8C-83A1-F6EECF244321}">
                <p14:modId xmlns:p14="http://schemas.microsoft.com/office/powerpoint/2010/main" val="3135138651"/>
              </p:ext>
            </p:extLst>
          </p:nvPr>
        </p:nvGraphicFramePr>
        <p:xfrm>
          <a:off x="3886200" y="2057400"/>
          <a:ext cx="10287000" cy="5486400"/>
        </p:xfrm>
        <a:graphic>
          <a:graphicData uri="http://schemas.openxmlformats.org/drawingml/2006/chart">
            <c:chart xmlns:c="http://schemas.openxmlformats.org/drawingml/2006/chart" xmlns:r="http://schemas.openxmlformats.org/officeDocument/2006/relationships" r:id="rId3"/>
          </a:graphicData>
        </a:graphic>
      </p:graphicFrame>
      <p:sp>
        <p:nvSpPr>
          <p:cNvPr id="6" name="Title 5">
            <a:extLst>
              <a:ext uri="{FF2B5EF4-FFF2-40B4-BE49-F238E27FC236}">
                <a16:creationId xmlns:a16="http://schemas.microsoft.com/office/drawing/2014/main" id="{3BE5767D-3B68-D93D-9FA4-7B8C7292A788}"/>
              </a:ext>
            </a:extLst>
          </p:cNvPr>
          <p:cNvSpPr>
            <a:spLocks noGrp="1"/>
          </p:cNvSpPr>
          <p:nvPr>
            <p:ph type="title"/>
          </p:nvPr>
        </p:nvSpPr>
        <p:spPr/>
        <p:txBody>
          <a:bodyPr/>
          <a:lstStyle/>
          <a:p>
            <a:r>
              <a:rPr lang="en-US" sz="3200" dirty="0">
                <a:solidFill>
                  <a:schemeClr val="tx1"/>
                </a:solidFill>
              </a:rPr>
              <a:t>Mature AI adopters attribute a greater  reduction in helpdesk tickets </a:t>
            </a:r>
            <a:r>
              <a:rPr lang="en-US" sz="3200" dirty="0"/>
              <a:t>requiring </a:t>
            </a:r>
            <a:r>
              <a:rPr lang="en-US" sz="3200" dirty="0">
                <a:solidFill>
                  <a:schemeClr val="tx1"/>
                </a:solidFill>
              </a:rPr>
              <a:t>human intervention to AI</a:t>
            </a:r>
            <a:endParaRPr lang="en-SG" sz="3200" dirty="0">
              <a:solidFill>
                <a:schemeClr val="tx1"/>
              </a:solidFill>
            </a:endParaRPr>
          </a:p>
        </p:txBody>
      </p:sp>
      <p:sp>
        <p:nvSpPr>
          <p:cNvPr id="11" name="Text Placeholder 10">
            <a:extLst>
              <a:ext uri="{FF2B5EF4-FFF2-40B4-BE49-F238E27FC236}">
                <a16:creationId xmlns:a16="http://schemas.microsoft.com/office/drawing/2014/main" id="{766F1785-57CA-6D35-1CF9-04D6ACAFD108}"/>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sp>
        <p:nvSpPr>
          <p:cNvPr id="8" name="Text Placeholder 7">
            <a:extLst>
              <a:ext uri="{FF2B5EF4-FFF2-40B4-BE49-F238E27FC236}">
                <a16:creationId xmlns:a16="http://schemas.microsoft.com/office/drawing/2014/main" id="{B62518CF-FEBE-0189-00DA-FAC0571BA9F0}"/>
              </a:ext>
            </a:extLst>
          </p:cNvPr>
          <p:cNvSpPr>
            <a:spLocks noGrp="1"/>
          </p:cNvSpPr>
          <p:nvPr>
            <p:ph type="body" sz="quarter" idx="13"/>
          </p:nvPr>
        </p:nvSpPr>
        <p:spPr/>
        <p:txBody>
          <a:bodyPr/>
          <a:lstStyle/>
          <a:p>
            <a:pPr>
              <a:lnSpc>
                <a:spcPct val="110000"/>
              </a:lnSpc>
              <a:spcAft>
                <a:spcPct val="0"/>
              </a:spcAft>
              <a:defRPr/>
            </a:pPr>
            <a:r>
              <a:rPr lang="en-US" sz="1000" kern="1200" dirty="0">
                <a:solidFill>
                  <a:srgbClr val="6F6F6F"/>
                </a:solidFill>
                <a:latin typeface="IBM Plex Sans Medm" panose="020B0503050203000203" pitchFamily="34" charset="0"/>
                <a:ea typeface="+mn-ea"/>
                <a:cs typeface="+mn-cs"/>
              </a:rPr>
              <a:t>Spend, productivity and performance</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endParaRPr lang="en-SG" dirty="0"/>
          </a:p>
        </p:txBody>
      </p:sp>
    </p:spTree>
    <p:extLst>
      <p:ext uri="{BB962C8B-B14F-4D97-AF65-F5344CB8AC3E}">
        <p14:creationId xmlns:p14="http://schemas.microsoft.com/office/powerpoint/2010/main" val="10849030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12F2A-0672-FBBC-75BA-7470D80B4DA8}"/>
            </a:ext>
          </a:extLst>
        </p:cNvPr>
        <p:cNvGrpSpPr/>
        <p:nvPr/>
      </p:nvGrpSpPr>
      <p:grpSpPr>
        <a:xfrm>
          <a:off x="0" y="0"/>
          <a:ext cx="0" cy="0"/>
          <a:chOff x="0" y="0"/>
          <a:chExt cx="0" cy="0"/>
        </a:xfrm>
      </p:grpSpPr>
      <p:sp>
        <p:nvSpPr>
          <p:cNvPr id="4" name="Expression…">
            <a:extLst>
              <a:ext uri="{FF2B5EF4-FFF2-40B4-BE49-F238E27FC236}">
                <a16:creationId xmlns:a16="http://schemas.microsoft.com/office/drawing/2014/main" id="{DE6C7D16-F686-4AD0-77F1-0D568D4FF4BE}"/>
              </a:ext>
            </a:extLst>
          </p:cNvPr>
          <p:cNvSpPr txBox="1">
            <a:spLocks noGrp="1"/>
          </p:cNvSpPr>
          <p:nvPr>
            <p:ph type="title"/>
          </p:nvPr>
        </p:nvSpPr>
        <p:spPr>
          <a:xfrm>
            <a:off x="457199" y="457200"/>
            <a:ext cx="10515601" cy="26719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Relationship between AI maturity and application of IT best practices</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28637731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8">
            <a:extLst>
              <a:ext uri="{FF2B5EF4-FFF2-40B4-BE49-F238E27FC236}">
                <a16:creationId xmlns:a16="http://schemas.microsoft.com/office/drawing/2014/main" id="{4C0DD952-94A3-E14C-D319-8B88F1759345}"/>
              </a:ext>
            </a:extLst>
          </p:cNvPr>
          <p:cNvSpPr>
            <a:spLocks noGrp="1"/>
          </p:cNvSpPr>
          <p:nvPr>
            <p:ph type="title"/>
          </p:nvPr>
        </p:nvSpPr>
        <p:spPr/>
        <p:txBody>
          <a:bodyPr/>
          <a:lstStyle/>
          <a:p>
            <a:r>
              <a:rPr lang="en-US" dirty="0"/>
              <a:t>C</a:t>
            </a:r>
            <a:r>
              <a:rPr lang="en-US" dirty="0">
                <a:latin typeface="IBM Plex Sans Light" panose="020B0403050203000203" pitchFamily="34" charset="0"/>
              </a:rPr>
              <a:t>loud adoption levels are the same for mature AI adopters and AI initiators</a:t>
            </a:r>
          </a:p>
        </p:txBody>
      </p:sp>
      <p:sp>
        <p:nvSpPr>
          <p:cNvPr id="14" name="Text Placeholder 13">
            <a:extLst>
              <a:ext uri="{FF2B5EF4-FFF2-40B4-BE49-F238E27FC236}">
                <a16:creationId xmlns:a16="http://schemas.microsoft.com/office/drawing/2014/main" id="{B23A88A6-D95A-C818-9CF8-5ADC2A618B8B}"/>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sp>
        <p:nvSpPr>
          <p:cNvPr id="27" name="Text Placeholder 26">
            <a:extLst>
              <a:ext uri="{FF2B5EF4-FFF2-40B4-BE49-F238E27FC236}">
                <a16:creationId xmlns:a16="http://schemas.microsoft.com/office/drawing/2014/main" id="{C8FB3A6D-7E7E-453A-A05A-F59FA85AA9E5}"/>
              </a:ext>
            </a:extLst>
          </p:cNvPr>
          <p:cNvSpPr>
            <a:spLocks noGrp="1"/>
          </p:cNvSpPr>
          <p:nvPr>
            <p:ph type="body" sz="quarter" idx="13"/>
          </p:nvPr>
        </p:nvSpPr>
        <p:spPr/>
        <p:txBody>
          <a:bodyPr/>
          <a:lstStyle/>
          <a:p>
            <a:r>
              <a:rPr lang="en-US" sz="1000" kern="1200" dirty="0">
                <a:solidFill>
                  <a:srgbClr val="6F6F6F"/>
                </a:solidFill>
                <a:latin typeface="IBM Plex Sans Medm" panose="020B0503050203000203" pitchFamily="34" charset="0"/>
                <a:ea typeface="+mn-ea"/>
                <a:cs typeface="+mn-cs"/>
              </a:rPr>
              <a:t>Spend, productivity and performance</a:t>
            </a:r>
            <a:endParaRPr lang="en-SG" sz="1000" kern="1200" dirty="0">
              <a:solidFill>
                <a:srgbClr val="6F6F6F"/>
              </a:solidFill>
              <a:latin typeface="IBM Plex Sans Medm" panose="020B0503050203000203" pitchFamily="34" charset="0"/>
              <a:ea typeface="+mn-ea"/>
              <a:cs typeface="+mn-cs"/>
            </a:endParaRPr>
          </a:p>
        </p:txBody>
      </p:sp>
      <p:grpSp>
        <p:nvGrpSpPr>
          <p:cNvPr id="12" name="Group 11">
            <a:extLst>
              <a:ext uri="{FF2B5EF4-FFF2-40B4-BE49-F238E27FC236}">
                <a16:creationId xmlns:a16="http://schemas.microsoft.com/office/drawing/2014/main" id="{AE50E72D-E2C5-8F60-A349-D2091CEB978A}"/>
              </a:ext>
            </a:extLst>
          </p:cNvPr>
          <p:cNvGrpSpPr/>
          <p:nvPr/>
        </p:nvGrpSpPr>
        <p:grpSpPr>
          <a:xfrm>
            <a:off x="7741920" y="2692021"/>
            <a:ext cx="6583680" cy="4041648"/>
            <a:chOff x="3924300" y="3152717"/>
            <a:chExt cx="4480560" cy="4041648"/>
          </a:xfrm>
        </p:grpSpPr>
        <p:graphicFrame>
          <p:nvGraphicFramePr>
            <p:cNvPr id="13" name="Chart 12">
              <a:extLst>
                <a:ext uri="{FF2B5EF4-FFF2-40B4-BE49-F238E27FC236}">
                  <a16:creationId xmlns:a16="http://schemas.microsoft.com/office/drawing/2014/main" id="{ACE0589A-0A53-EB0F-4F32-C8126A69485B}"/>
                </a:ext>
              </a:extLst>
            </p:cNvPr>
            <p:cNvGraphicFramePr/>
            <p:nvPr/>
          </p:nvGraphicFramePr>
          <p:xfrm>
            <a:off x="3924300" y="3152717"/>
            <a:ext cx="448056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FB26A3E2-78F1-99DB-761E-281BD56720EB}"/>
                </a:ext>
              </a:extLst>
            </p:cNvPr>
            <p:cNvSpPr txBox="1"/>
            <p:nvPr/>
          </p:nvSpPr>
          <p:spPr>
            <a:xfrm>
              <a:off x="4038600" y="6477000"/>
              <a:ext cx="3799082" cy="369332"/>
            </a:xfrm>
            <a:prstGeom prst="rect">
              <a:avLst/>
            </a:prstGeom>
            <a:noFill/>
          </p:spPr>
          <p:txBody>
            <a:bodyPr wrap="square">
              <a:spAutoFit/>
            </a:bodyPr>
            <a:lstStyle/>
            <a:p>
              <a:r>
                <a:rPr lang="en-US" sz="1800" dirty="0"/>
                <a:t>AI initiators</a:t>
              </a:r>
              <a:endParaRPr lang="en-SG" sz="1800" dirty="0"/>
            </a:p>
          </p:txBody>
        </p:sp>
        <p:sp>
          <p:nvSpPr>
            <p:cNvPr id="16" name="TextBox 15">
              <a:extLst>
                <a:ext uri="{FF2B5EF4-FFF2-40B4-BE49-F238E27FC236}">
                  <a16:creationId xmlns:a16="http://schemas.microsoft.com/office/drawing/2014/main" id="{50D80A03-ED22-C738-3A70-3EF0E7D0A2E1}"/>
                </a:ext>
              </a:extLst>
            </p:cNvPr>
            <p:cNvSpPr txBox="1"/>
            <p:nvPr/>
          </p:nvSpPr>
          <p:spPr>
            <a:xfrm>
              <a:off x="4038600" y="4648200"/>
              <a:ext cx="3799082" cy="369332"/>
            </a:xfrm>
            <a:prstGeom prst="rect">
              <a:avLst/>
            </a:prstGeom>
            <a:noFill/>
          </p:spPr>
          <p:txBody>
            <a:bodyPr wrap="square">
              <a:spAutoFit/>
            </a:bodyPr>
            <a:lstStyle/>
            <a:p>
              <a:r>
                <a:rPr lang="en-US" sz="1800" dirty="0"/>
                <a:t>Mature AI adopters</a:t>
              </a:r>
              <a:endParaRPr lang="en-SG" sz="1800" dirty="0"/>
            </a:p>
          </p:txBody>
        </p:sp>
      </p:grpSp>
      <p:sp>
        <p:nvSpPr>
          <p:cNvPr id="17" name="Content Placeholder 3">
            <a:extLst>
              <a:ext uri="{FF2B5EF4-FFF2-40B4-BE49-F238E27FC236}">
                <a16:creationId xmlns:a16="http://schemas.microsoft.com/office/drawing/2014/main" id="{A6249406-F0FD-1446-5FEF-0AE21D0C8CDA}"/>
              </a:ext>
            </a:extLst>
          </p:cNvPr>
          <p:cNvSpPr>
            <a:spLocks noGrp="1"/>
          </p:cNvSpPr>
          <p:nvPr>
            <p:ph idx="10"/>
          </p:nvPr>
        </p:nvSpPr>
        <p:spPr>
          <a:xfrm>
            <a:off x="8000837" y="2122363"/>
            <a:ext cx="5715163" cy="697037"/>
          </a:xfrm>
        </p:spPr>
        <p:txBody>
          <a:bodyPr/>
          <a:lstStyle/>
          <a:p>
            <a:r>
              <a:rPr lang="en-US" kern="0" dirty="0"/>
              <a:t>Percentage of the organization's applications currently deployed on the cloud</a:t>
            </a:r>
            <a:endParaRPr lang="en-SG" dirty="0"/>
          </a:p>
        </p:txBody>
      </p:sp>
    </p:spTree>
    <p:extLst>
      <p:ext uri="{BB962C8B-B14F-4D97-AF65-F5344CB8AC3E}">
        <p14:creationId xmlns:p14="http://schemas.microsoft.com/office/powerpoint/2010/main" val="25428030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5E2124B5-B334-6490-7C1F-413C65672F8F}"/>
              </a:ext>
            </a:extLst>
          </p:cNvPr>
          <p:cNvGraphicFramePr>
            <a:graphicFrameLocks noGrp="1"/>
          </p:cNvGraphicFramePr>
          <p:nvPr>
            <p:ph idx="12"/>
            <p:extLst>
              <p:ext uri="{D42A27DB-BD31-4B8C-83A1-F6EECF244321}">
                <p14:modId xmlns:p14="http://schemas.microsoft.com/office/powerpoint/2010/main" val="1490383127"/>
              </p:ext>
            </p:extLst>
          </p:nvPr>
        </p:nvGraphicFramePr>
        <p:xfrm>
          <a:off x="3886200" y="2057400"/>
          <a:ext cx="10287000" cy="5486400"/>
        </p:xfrm>
        <a:graphic>
          <a:graphicData uri="http://schemas.openxmlformats.org/drawingml/2006/chart">
            <c:chart xmlns:c="http://schemas.openxmlformats.org/drawingml/2006/chart" xmlns:r="http://schemas.openxmlformats.org/officeDocument/2006/relationships" r:id="rId3"/>
          </a:graphicData>
        </a:graphic>
      </p:graphicFrame>
      <p:sp>
        <p:nvSpPr>
          <p:cNvPr id="6" name="Title 5">
            <a:extLst>
              <a:ext uri="{FF2B5EF4-FFF2-40B4-BE49-F238E27FC236}">
                <a16:creationId xmlns:a16="http://schemas.microsoft.com/office/drawing/2014/main" id="{3BE5767D-3B68-D93D-9FA4-7B8C7292A788}"/>
              </a:ext>
            </a:extLst>
          </p:cNvPr>
          <p:cNvSpPr>
            <a:spLocks noGrp="1"/>
          </p:cNvSpPr>
          <p:nvPr>
            <p:ph type="title"/>
          </p:nvPr>
        </p:nvSpPr>
        <p:spPr/>
        <p:txBody>
          <a:bodyPr/>
          <a:lstStyle/>
          <a:p>
            <a:r>
              <a:rPr lang="en-US" sz="3200" dirty="0">
                <a:solidFill>
                  <a:schemeClr val="tx1"/>
                </a:solidFill>
              </a:rPr>
              <a:t>Mature AI adopters deploy code more often</a:t>
            </a:r>
            <a:endParaRPr lang="en-SG" sz="3200" strike="sngStrike" dirty="0">
              <a:solidFill>
                <a:schemeClr val="tx1"/>
              </a:solidFill>
            </a:endParaRPr>
          </a:p>
        </p:txBody>
      </p:sp>
      <p:sp>
        <p:nvSpPr>
          <p:cNvPr id="11" name="Text Placeholder 10">
            <a:extLst>
              <a:ext uri="{FF2B5EF4-FFF2-40B4-BE49-F238E27FC236}">
                <a16:creationId xmlns:a16="http://schemas.microsoft.com/office/drawing/2014/main" id="{766F1785-57CA-6D35-1CF9-04D6ACAFD108}"/>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sp>
        <p:nvSpPr>
          <p:cNvPr id="8" name="Text Placeholder 7">
            <a:extLst>
              <a:ext uri="{FF2B5EF4-FFF2-40B4-BE49-F238E27FC236}">
                <a16:creationId xmlns:a16="http://schemas.microsoft.com/office/drawing/2014/main" id="{B62518CF-FEBE-0189-00DA-FAC0571BA9F0}"/>
              </a:ext>
            </a:extLst>
          </p:cNvPr>
          <p:cNvSpPr>
            <a:spLocks noGrp="1"/>
          </p:cNvSpPr>
          <p:nvPr>
            <p:ph type="body" sz="quarter" idx="13"/>
          </p:nvPr>
        </p:nvSpPr>
        <p:spPr/>
        <p:txBody>
          <a:bodyPr/>
          <a:lstStyle/>
          <a:p>
            <a:r>
              <a:rPr lang="en-US" sz="1000" kern="1200" dirty="0">
                <a:solidFill>
                  <a:srgbClr val="6F6F6F"/>
                </a:solidFill>
                <a:latin typeface="IBM Plex Sans Medm" panose="020B0503050203000203" pitchFamily="34" charset="0"/>
                <a:ea typeface="+mn-ea"/>
                <a:cs typeface="+mn-cs"/>
              </a:rPr>
              <a:t>Spend, productivity and performance</a:t>
            </a:r>
            <a:endParaRPr lang="en-SG" sz="1000" kern="1200" dirty="0">
              <a:solidFill>
                <a:srgbClr val="6F6F6F"/>
              </a:solidFill>
              <a:latin typeface="IBM Plex Sans Medm" panose="020B0503050203000203" pitchFamily="34" charset="0"/>
              <a:ea typeface="+mn-ea"/>
              <a:cs typeface="+mn-cs"/>
            </a:endParaRPr>
          </a:p>
          <a:p>
            <a:endParaRPr lang="en-SG" dirty="0"/>
          </a:p>
        </p:txBody>
      </p:sp>
    </p:spTree>
    <p:extLst>
      <p:ext uri="{BB962C8B-B14F-4D97-AF65-F5344CB8AC3E}">
        <p14:creationId xmlns:p14="http://schemas.microsoft.com/office/powerpoint/2010/main" val="102570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A23D37-4814-7713-FA53-E8100C832B2A}"/>
            </a:ext>
          </a:extLst>
        </p:cNvPr>
        <p:cNvGrpSpPr/>
        <p:nvPr/>
      </p:nvGrpSpPr>
      <p:grpSpPr>
        <a:xfrm>
          <a:off x="0" y="0"/>
          <a:ext cx="0" cy="0"/>
          <a:chOff x="0" y="0"/>
          <a:chExt cx="0" cy="0"/>
        </a:xfrm>
      </p:grpSpPr>
      <p:graphicFrame>
        <p:nvGraphicFramePr>
          <p:cNvPr id="7" name="Chart 36">
            <a:extLst>
              <a:ext uri="{FF2B5EF4-FFF2-40B4-BE49-F238E27FC236}">
                <a16:creationId xmlns:a16="http://schemas.microsoft.com/office/drawing/2014/main" id="{5FD2B578-AFD0-2BA6-1B68-A2519608202F}"/>
              </a:ext>
            </a:extLst>
          </p:cNvPr>
          <p:cNvGraphicFramePr>
            <a:graphicFrameLocks noChangeAspect="1"/>
          </p:cNvGraphicFramePr>
          <p:nvPr/>
        </p:nvGraphicFramePr>
        <p:xfrm>
          <a:off x="8001000" y="3124200"/>
          <a:ext cx="5448718" cy="3537388"/>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8">
            <a:extLst>
              <a:ext uri="{FF2B5EF4-FFF2-40B4-BE49-F238E27FC236}">
                <a16:creationId xmlns:a16="http://schemas.microsoft.com/office/drawing/2014/main" id="{DCE10279-98B8-ED19-FC76-39C48C12204E}"/>
              </a:ext>
            </a:extLst>
          </p:cNvPr>
          <p:cNvSpPr>
            <a:spLocks noGrp="1"/>
          </p:cNvSpPr>
          <p:nvPr>
            <p:ph type="title"/>
          </p:nvPr>
        </p:nvSpPr>
        <p:spPr>
          <a:xfrm>
            <a:off x="457200" y="1981200"/>
            <a:ext cx="6583680" cy="1143000"/>
          </a:xfrm>
        </p:spPr>
        <p:txBody>
          <a:bodyPr/>
          <a:lstStyle/>
          <a:p>
            <a:r>
              <a:rPr lang="en-US" sz="3200" dirty="0">
                <a:latin typeface="IBM Plex Sans Light" panose="020B0403050203000203" pitchFamily="34" charset="0"/>
              </a:rPr>
              <a:t>Mature AI adopters’ IT functions are more effectively supporting business strategy</a:t>
            </a:r>
          </a:p>
        </p:txBody>
      </p:sp>
      <p:sp>
        <p:nvSpPr>
          <p:cNvPr id="14" name="Text Placeholder 13">
            <a:extLst>
              <a:ext uri="{FF2B5EF4-FFF2-40B4-BE49-F238E27FC236}">
                <a16:creationId xmlns:a16="http://schemas.microsoft.com/office/drawing/2014/main" id="{CA5E894D-7095-DEDD-CCDA-1EC8C01B92F1}"/>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grpSp>
        <p:nvGrpSpPr>
          <p:cNvPr id="2" name="Group 1">
            <a:extLst>
              <a:ext uri="{FF2B5EF4-FFF2-40B4-BE49-F238E27FC236}">
                <a16:creationId xmlns:a16="http://schemas.microsoft.com/office/drawing/2014/main" id="{A2A090B7-EB5B-DE2D-54D1-05774A78FA6A}"/>
              </a:ext>
            </a:extLst>
          </p:cNvPr>
          <p:cNvGrpSpPr/>
          <p:nvPr/>
        </p:nvGrpSpPr>
        <p:grpSpPr>
          <a:xfrm>
            <a:off x="9241866" y="6585388"/>
            <a:ext cx="3864534" cy="838200"/>
            <a:chOff x="9241866" y="5638800"/>
            <a:chExt cx="3864534" cy="838200"/>
          </a:xfrm>
        </p:grpSpPr>
        <p:sp>
          <p:nvSpPr>
            <p:cNvPr id="3" name="TextBox 2">
              <a:extLst>
                <a:ext uri="{FF2B5EF4-FFF2-40B4-BE49-F238E27FC236}">
                  <a16:creationId xmlns:a16="http://schemas.microsoft.com/office/drawing/2014/main" id="{8E62BD83-D58E-2BD4-A3F1-9D2204D0301E}"/>
                </a:ext>
              </a:extLst>
            </p:cNvPr>
            <p:cNvSpPr txBox="1"/>
            <p:nvPr/>
          </p:nvSpPr>
          <p:spPr>
            <a:xfrm>
              <a:off x="92418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GB" sz="1400" dirty="0">
                  <a:latin typeface="IBM Plex Sans Light" panose="020B0403050203000203" pitchFamily="34" charset="0"/>
                  <a:ea typeface="ＭＳ Ｐゴシック" pitchFamily="34" charset="-128"/>
                  <a:cs typeface="Helvetica"/>
                </a:rPr>
                <a:t>Mature AI adopters</a:t>
              </a:r>
              <a:endParaRPr lang="en-US" sz="1400" dirty="0">
                <a:latin typeface="IBM Plex Sans Light" panose="020B0403050203000203" pitchFamily="34" charset="0"/>
                <a:ea typeface="ＭＳ Ｐゴシック" pitchFamily="34" charset="-128"/>
                <a:cs typeface="Helvetica"/>
              </a:endParaRPr>
            </a:p>
          </p:txBody>
        </p:sp>
        <p:sp>
          <p:nvSpPr>
            <p:cNvPr id="5" name="Content Placeholder 23">
              <a:extLst>
                <a:ext uri="{FF2B5EF4-FFF2-40B4-BE49-F238E27FC236}">
                  <a16:creationId xmlns:a16="http://schemas.microsoft.com/office/drawing/2014/main" id="{8657B8C9-8A2E-A3C7-5886-0636735C91A0}"/>
                </a:ext>
              </a:extLst>
            </p:cNvPr>
            <p:cNvSpPr txBox="1">
              <a:spLocks/>
            </p:cNvSpPr>
            <p:nvPr/>
          </p:nvSpPr>
          <p:spPr>
            <a:xfrm>
              <a:off x="9893300" y="5638800"/>
              <a:ext cx="2057400" cy="8382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2800" kern="0" dirty="0">
                  <a:solidFill>
                    <a:srgbClr val="1192E8"/>
                  </a:solidFill>
                  <a:latin typeface="IBM Plex Sans Medm" panose="020B0603050203000203" pitchFamily="34" charset="0"/>
                  <a:ea typeface="IBM Plex Sans" charset="0"/>
                  <a:cs typeface="IBM Plex Sans" charset="0"/>
                </a:rPr>
                <a:t>51%</a:t>
              </a:r>
              <a:r>
                <a:rPr lang="en-US" sz="2800" kern="0" dirty="0">
                  <a:solidFill>
                    <a:srgbClr val="FA4D56"/>
                  </a:solidFill>
                  <a:latin typeface="IBM Plex Sans Medm" panose="020B0603050203000203" pitchFamily="34" charset="0"/>
                  <a:ea typeface="IBM Plex Sans" charset="0"/>
                  <a:cs typeface="IBM Plex Sans" charset="0"/>
                </a:rPr>
                <a:t> </a:t>
              </a:r>
              <a:r>
                <a:rPr lang="en-US" sz="2800" kern="0" dirty="0">
                  <a:solidFill>
                    <a:srgbClr val="C6C6C6"/>
                  </a:solidFill>
                  <a:ea typeface="IBM Plex Sans" charset="0"/>
                  <a:cs typeface="IBM Plex Sans" charset="0"/>
                </a:rPr>
                <a:t>| </a:t>
              </a:r>
              <a:r>
                <a:rPr lang="en-US" sz="2800" kern="0" dirty="0">
                  <a:solidFill>
                    <a:srgbClr val="82CFFF"/>
                  </a:solidFill>
                  <a:latin typeface="IBM Plex Sans Medm" panose="020B0603050203000203" pitchFamily="34" charset="0"/>
                  <a:ea typeface="IBM Plex Sans" charset="0"/>
                  <a:cs typeface="IBM Plex Sans" charset="0"/>
                </a:rPr>
                <a:t>20%</a:t>
              </a:r>
              <a:r>
                <a:rPr lang="en-US" sz="2800" kern="0" dirty="0">
                  <a:solidFill>
                    <a:srgbClr val="82CFFF"/>
                  </a:solidFill>
                  <a:ea typeface="IBM Plex Sans" charset="0"/>
                  <a:cs typeface="IBM Plex Sans" charset="0"/>
                </a:rPr>
                <a:t> </a:t>
              </a:r>
              <a:endParaRPr lang="en-US" kern="0" dirty="0">
                <a:solidFill>
                  <a:srgbClr val="82CFFF"/>
                </a:solidFill>
                <a:latin typeface="IBM Plex Sans Medm" panose="020B0503050203000203" pitchFamily="34" charset="0"/>
              </a:endParaRPr>
            </a:p>
            <a:p>
              <a:pPr defTabSz="914400"/>
              <a:endParaRPr lang="en-US" kern="0" dirty="0"/>
            </a:p>
          </p:txBody>
        </p:sp>
        <p:sp>
          <p:nvSpPr>
            <p:cNvPr id="4" name="TextBox 3">
              <a:extLst>
                <a:ext uri="{FF2B5EF4-FFF2-40B4-BE49-F238E27FC236}">
                  <a16:creationId xmlns:a16="http://schemas.microsoft.com/office/drawing/2014/main" id="{F1A9700D-A987-259D-D003-058CD7C7E48B}"/>
                </a:ext>
              </a:extLst>
            </p:cNvPr>
            <p:cNvSpPr txBox="1"/>
            <p:nvPr/>
          </p:nvSpPr>
          <p:spPr>
            <a:xfrm>
              <a:off x="109944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US" sz="1400" dirty="0">
                  <a:latin typeface="IBM Plex Sans Light" panose="020B0403050203000203" pitchFamily="34" charset="0"/>
                  <a:ea typeface="ＭＳ Ｐゴシック" pitchFamily="34" charset="-128"/>
                  <a:cs typeface="Helvetica"/>
                </a:rPr>
                <a:t>AI initiators</a:t>
              </a:r>
            </a:p>
          </p:txBody>
        </p:sp>
      </p:grpSp>
      <p:graphicFrame>
        <p:nvGraphicFramePr>
          <p:cNvPr id="6" name="Chart 38">
            <a:extLst>
              <a:ext uri="{FF2B5EF4-FFF2-40B4-BE49-F238E27FC236}">
                <a16:creationId xmlns:a16="http://schemas.microsoft.com/office/drawing/2014/main" id="{635F76DA-5CD5-35A7-4EA9-E80D1644B721}"/>
              </a:ext>
            </a:extLst>
          </p:cNvPr>
          <p:cNvGraphicFramePr>
            <a:graphicFrameLocks noChangeAspect="1"/>
          </p:cNvGraphicFramePr>
          <p:nvPr/>
        </p:nvGraphicFramePr>
        <p:xfrm>
          <a:off x="8970105" y="3635291"/>
          <a:ext cx="3656737" cy="246340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42B94268-8D3F-BA69-5162-1970690DE3A7}"/>
              </a:ext>
            </a:extLst>
          </p:cNvPr>
          <p:cNvSpPr txBox="1"/>
          <p:nvPr/>
        </p:nvSpPr>
        <p:spPr>
          <a:xfrm>
            <a:off x="11461531" y="1466193"/>
            <a:ext cx="0" cy="0"/>
          </a:xfrm>
          <a:prstGeom prst="rect">
            <a:avLst/>
          </a:prstGeom>
          <a:noFill/>
        </p:spPr>
        <p:txBody>
          <a:bodyPr wrap="none" lIns="0" tIns="0" rIns="0" bIns="0" rtlCol="0">
            <a:noAutofit/>
          </a:bodyPr>
          <a:lstStyle/>
          <a:p>
            <a:pPr algn="l">
              <a:lnSpc>
                <a:spcPct val="110000"/>
              </a:lnSpc>
              <a:spcBef>
                <a:spcPts val="1800"/>
              </a:spcBef>
            </a:pPr>
            <a:endParaRPr lang="en-US" sz="1800" dirty="0">
              <a:solidFill>
                <a:schemeClr val="tx1"/>
              </a:solidFill>
              <a:latin typeface="+mn-lt"/>
              <a:ea typeface="IBM Plex Sans" charset="0"/>
              <a:cs typeface="IBM Plex Sans" charset="0"/>
            </a:endParaRPr>
          </a:p>
        </p:txBody>
      </p:sp>
      <p:sp>
        <p:nvSpPr>
          <p:cNvPr id="27" name="Text Placeholder 26">
            <a:extLst>
              <a:ext uri="{FF2B5EF4-FFF2-40B4-BE49-F238E27FC236}">
                <a16:creationId xmlns:a16="http://schemas.microsoft.com/office/drawing/2014/main" id="{A9C64759-9DC7-FED1-6A78-B77883BB459D}"/>
              </a:ext>
            </a:extLst>
          </p:cNvPr>
          <p:cNvSpPr>
            <a:spLocks noGrp="1"/>
          </p:cNvSpPr>
          <p:nvPr>
            <p:ph type="body" sz="quarter" idx="13"/>
          </p:nvPr>
        </p:nvSpPr>
        <p:spPr/>
        <p:txBody>
          <a:bodyPr/>
          <a:lstStyle/>
          <a:p>
            <a:r>
              <a:rPr lang="en-US" dirty="0"/>
              <a:t>Decision making and effectiveness</a:t>
            </a:r>
            <a:endParaRPr lang="en-SG" dirty="0"/>
          </a:p>
        </p:txBody>
      </p:sp>
      <p:sp>
        <p:nvSpPr>
          <p:cNvPr id="9" name="TextBox 8">
            <a:extLst>
              <a:ext uri="{FF2B5EF4-FFF2-40B4-BE49-F238E27FC236}">
                <a16:creationId xmlns:a16="http://schemas.microsoft.com/office/drawing/2014/main" id="{8518BAD2-100D-0242-9CB6-F7CE256DD940}"/>
              </a:ext>
            </a:extLst>
          </p:cNvPr>
          <p:cNvSpPr txBox="1"/>
          <p:nvPr/>
        </p:nvSpPr>
        <p:spPr>
          <a:xfrm>
            <a:off x="8001000" y="2057401"/>
            <a:ext cx="6096000" cy="380999"/>
          </a:xfrm>
          <a:prstGeom prst="rect">
            <a:avLst/>
          </a:prstGeom>
          <a:noFill/>
        </p:spPr>
        <p:txBody>
          <a:bodyPr wrap="square" lIns="0" tIns="0" rIns="0" bIns="0" rtlCol="0">
            <a:noAutofit/>
          </a:bodyPr>
          <a:lstStyle/>
          <a:p>
            <a:pPr algn="ctr">
              <a:lnSpc>
                <a:spcPct val="110000"/>
              </a:lnSpc>
              <a:spcBef>
                <a:spcPts val="1800"/>
              </a:spcBef>
            </a:pPr>
            <a:r>
              <a:rPr lang="en-US" sz="1800" dirty="0">
                <a:latin typeface="IBM Plex Sans Light" panose="020B0403050203000203" pitchFamily="34" charset="0"/>
                <a:ea typeface="IBM Plex Sans" charset="0"/>
                <a:cs typeface="IBM Plex Sans" charset="0"/>
              </a:rPr>
              <a:t>AI is effective or highly effective in </a:t>
            </a:r>
            <a:r>
              <a:rPr lang="en-US" sz="1800" kern="0" dirty="0">
                <a:latin typeface="IBM Plex Sans Light" panose="020B0403050203000203" pitchFamily="34" charset="0"/>
              </a:rPr>
              <a:t>helping to achieve business objectives</a:t>
            </a:r>
            <a:endParaRPr lang="en-US" sz="1800" dirty="0">
              <a:latin typeface="IBM Plex Sans Light" panose="020B0403050203000203" pitchFamily="34" charset="0"/>
              <a:ea typeface="IBM Plex Sans" charset="0"/>
              <a:cs typeface="IBM Plex Sans" charset="0"/>
            </a:endParaRPr>
          </a:p>
        </p:txBody>
      </p:sp>
      <p:sp>
        <p:nvSpPr>
          <p:cNvPr id="11" name="TextBox 10">
            <a:extLst>
              <a:ext uri="{FF2B5EF4-FFF2-40B4-BE49-F238E27FC236}">
                <a16:creationId xmlns:a16="http://schemas.microsoft.com/office/drawing/2014/main" id="{57DC8455-9540-F230-498D-ADF96D9A74D0}"/>
              </a:ext>
            </a:extLst>
          </p:cNvPr>
          <p:cNvSpPr txBox="1"/>
          <p:nvPr/>
        </p:nvSpPr>
        <p:spPr>
          <a:xfrm>
            <a:off x="10123964" y="4343400"/>
            <a:ext cx="1741004" cy="707886"/>
          </a:xfrm>
          <a:prstGeom prst="rect">
            <a:avLst/>
          </a:prstGeom>
          <a:noFill/>
        </p:spPr>
        <p:txBody>
          <a:bodyPr wrap="square">
            <a:spAutoFit/>
          </a:bodyPr>
          <a:lstStyle/>
          <a:p>
            <a:r>
              <a:rPr lang="en-US" sz="4000" dirty="0">
                <a:solidFill>
                  <a:srgbClr val="1192E8"/>
                </a:solidFill>
                <a:latin typeface="+mn-lt"/>
              </a:rPr>
              <a:t>2.5x</a:t>
            </a:r>
            <a:r>
              <a:rPr lang="en-US" sz="1600" dirty="0">
                <a:solidFill>
                  <a:srgbClr val="1192E8"/>
                </a:solidFill>
                <a:latin typeface="+mn-lt"/>
              </a:rPr>
              <a:t> </a:t>
            </a:r>
            <a:r>
              <a:rPr lang="en-US" sz="1400" dirty="0">
                <a:solidFill>
                  <a:srgbClr val="1192E8"/>
                </a:solidFill>
                <a:latin typeface="+mn-lt"/>
              </a:rPr>
              <a:t>more</a:t>
            </a:r>
            <a:r>
              <a:rPr lang="en-US" sz="1400" dirty="0">
                <a:solidFill>
                  <a:srgbClr val="FA4D56"/>
                </a:solidFill>
                <a:latin typeface="+mn-lt"/>
              </a:rPr>
              <a:t> </a:t>
            </a:r>
            <a:endParaRPr lang="en-US" sz="1400" dirty="0"/>
          </a:p>
        </p:txBody>
      </p:sp>
    </p:spTree>
    <p:extLst>
      <p:ext uri="{BB962C8B-B14F-4D97-AF65-F5344CB8AC3E}">
        <p14:creationId xmlns:p14="http://schemas.microsoft.com/office/powerpoint/2010/main" val="1140132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AEE28-E866-7305-2DE6-59151DCCD1C6}"/>
            </a:ext>
          </a:extLst>
        </p:cNvPr>
        <p:cNvGrpSpPr/>
        <p:nvPr/>
      </p:nvGrpSpPr>
      <p:grpSpPr>
        <a:xfrm>
          <a:off x="0" y="0"/>
          <a:ext cx="0" cy="0"/>
          <a:chOff x="0" y="0"/>
          <a:chExt cx="0" cy="0"/>
        </a:xfrm>
      </p:grpSpPr>
      <p:graphicFrame>
        <p:nvGraphicFramePr>
          <p:cNvPr id="7" name="Chart 36">
            <a:extLst>
              <a:ext uri="{FF2B5EF4-FFF2-40B4-BE49-F238E27FC236}">
                <a16:creationId xmlns:a16="http://schemas.microsoft.com/office/drawing/2014/main" id="{881977A9-12B8-F3A7-A3D0-BCE04A611230}"/>
              </a:ext>
            </a:extLst>
          </p:cNvPr>
          <p:cNvGraphicFramePr>
            <a:graphicFrameLocks noChangeAspect="1"/>
          </p:cNvGraphicFramePr>
          <p:nvPr/>
        </p:nvGraphicFramePr>
        <p:xfrm>
          <a:off x="8001000" y="3015812"/>
          <a:ext cx="5448718" cy="3537388"/>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8">
            <a:extLst>
              <a:ext uri="{FF2B5EF4-FFF2-40B4-BE49-F238E27FC236}">
                <a16:creationId xmlns:a16="http://schemas.microsoft.com/office/drawing/2014/main" id="{72ABFEC0-925E-B3E1-1136-5A53DAA0C19C}"/>
              </a:ext>
            </a:extLst>
          </p:cNvPr>
          <p:cNvSpPr>
            <a:spLocks noGrp="1"/>
          </p:cNvSpPr>
          <p:nvPr>
            <p:ph type="title"/>
          </p:nvPr>
        </p:nvSpPr>
        <p:spPr>
          <a:xfrm>
            <a:off x="457200" y="1981200"/>
            <a:ext cx="6583680" cy="1143000"/>
          </a:xfrm>
        </p:spPr>
        <p:txBody>
          <a:bodyPr/>
          <a:lstStyle/>
          <a:p>
            <a:r>
              <a:rPr lang="en-US" sz="3200" dirty="0">
                <a:latin typeface="IBM Plex Sans Light" panose="020B0403050203000203" pitchFamily="34" charset="0"/>
              </a:rPr>
              <a:t>Mature AI adopters are more likely to report that AI has improved  IT decision-making effectiveness</a:t>
            </a:r>
          </a:p>
        </p:txBody>
      </p:sp>
      <p:sp>
        <p:nvSpPr>
          <p:cNvPr id="14" name="Text Placeholder 13">
            <a:extLst>
              <a:ext uri="{FF2B5EF4-FFF2-40B4-BE49-F238E27FC236}">
                <a16:creationId xmlns:a16="http://schemas.microsoft.com/office/drawing/2014/main" id="{6C5F895D-99BE-6E59-E385-90F4CF6B5181}"/>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grpSp>
        <p:nvGrpSpPr>
          <p:cNvPr id="2" name="Group 1">
            <a:extLst>
              <a:ext uri="{FF2B5EF4-FFF2-40B4-BE49-F238E27FC236}">
                <a16:creationId xmlns:a16="http://schemas.microsoft.com/office/drawing/2014/main" id="{78F4E2E3-6DC8-4B0A-7346-E49D7A89C68F}"/>
              </a:ext>
            </a:extLst>
          </p:cNvPr>
          <p:cNvGrpSpPr/>
          <p:nvPr/>
        </p:nvGrpSpPr>
        <p:grpSpPr>
          <a:xfrm>
            <a:off x="9241866" y="6477000"/>
            <a:ext cx="3864534" cy="838200"/>
            <a:chOff x="9241866" y="5638800"/>
            <a:chExt cx="3864534" cy="838200"/>
          </a:xfrm>
        </p:grpSpPr>
        <p:sp>
          <p:nvSpPr>
            <p:cNvPr id="5" name="Content Placeholder 23">
              <a:extLst>
                <a:ext uri="{FF2B5EF4-FFF2-40B4-BE49-F238E27FC236}">
                  <a16:creationId xmlns:a16="http://schemas.microsoft.com/office/drawing/2014/main" id="{BBD48981-56BD-1A0C-7240-8414B57B9B04}"/>
                </a:ext>
              </a:extLst>
            </p:cNvPr>
            <p:cNvSpPr txBox="1">
              <a:spLocks/>
            </p:cNvSpPr>
            <p:nvPr/>
          </p:nvSpPr>
          <p:spPr>
            <a:xfrm>
              <a:off x="9893300" y="5638800"/>
              <a:ext cx="2057400" cy="8382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2800" kern="0" dirty="0">
                  <a:solidFill>
                    <a:srgbClr val="1192E8"/>
                  </a:solidFill>
                  <a:latin typeface="IBM Plex Sans Medm" panose="020B0603050203000203" pitchFamily="34" charset="0"/>
                  <a:ea typeface="IBM Plex Sans" charset="0"/>
                  <a:cs typeface="IBM Plex Sans" charset="0"/>
                </a:rPr>
                <a:t>83%</a:t>
              </a:r>
              <a:r>
                <a:rPr lang="en-US" sz="2800" kern="0" dirty="0">
                  <a:solidFill>
                    <a:srgbClr val="FA4D56"/>
                  </a:solidFill>
                  <a:latin typeface="IBM Plex Sans Medm" panose="020B0603050203000203" pitchFamily="34" charset="0"/>
                  <a:ea typeface="IBM Plex Sans" charset="0"/>
                  <a:cs typeface="IBM Plex Sans" charset="0"/>
                </a:rPr>
                <a:t> </a:t>
              </a:r>
              <a:r>
                <a:rPr lang="en-US" sz="2800" kern="0" dirty="0">
                  <a:solidFill>
                    <a:srgbClr val="C6C6C6"/>
                  </a:solidFill>
                  <a:ea typeface="IBM Plex Sans" charset="0"/>
                  <a:cs typeface="IBM Plex Sans" charset="0"/>
                </a:rPr>
                <a:t>| </a:t>
              </a:r>
              <a:r>
                <a:rPr lang="en-US" sz="2800" kern="0" dirty="0">
                  <a:solidFill>
                    <a:srgbClr val="82CFFF"/>
                  </a:solidFill>
                  <a:latin typeface="IBM Plex Sans Medm" panose="020B0603050203000203" pitchFamily="34" charset="0"/>
                  <a:ea typeface="IBM Plex Sans" charset="0"/>
                  <a:cs typeface="IBM Plex Sans" charset="0"/>
                </a:rPr>
                <a:t>22%</a:t>
              </a:r>
              <a:r>
                <a:rPr lang="en-US" sz="2800" kern="0" dirty="0">
                  <a:solidFill>
                    <a:srgbClr val="82CFFF"/>
                  </a:solidFill>
                  <a:ea typeface="IBM Plex Sans" charset="0"/>
                  <a:cs typeface="IBM Plex Sans" charset="0"/>
                </a:rPr>
                <a:t> </a:t>
              </a:r>
              <a:endParaRPr lang="en-US" kern="0" dirty="0">
                <a:solidFill>
                  <a:srgbClr val="82CFFF"/>
                </a:solidFill>
                <a:latin typeface="IBM Plex Sans Medm" panose="020B0503050203000203" pitchFamily="34" charset="0"/>
              </a:endParaRPr>
            </a:p>
            <a:p>
              <a:pPr defTabSz="914400"/>
              <a:endParaRPr lang="en-US" kern="0" dirty="0"/>
            </a:p>
          </p:txBody>
        </p:sp>
        <p:sp>
          <p:nvSpPr>
            <p:cNvPr id="3" name="TextBox 2">
              <a:extLst>
                <a:ext uri="{FF2B5EF4-FFF2-40B4-BE49-F238E27FC236}">
                  <a16:creationId xmlns:a16="http://schemas.microsoft.com/office/drawing/2014/main" id="{53DCFD5C-4DFF-0FEF-5634-760042BDA436}"/>
                </a:ext>
              </a:extLst>
            </p:cNvPr>
            <p:cNvSpPr txBox="1"/>
            <p:nvPr/>
          </p:nvSpPr>
          <p:spPr>
            <a:xfrm>
              <a:off x="92418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GB" sz="1400" dirty="0">
                  <a:latin typeface="IBM Plex Sans Light" panose="020B0403050203000203" pitchFamily="34" charset="0"/>
                  <a:ea typeface="ＭＳ Ｐゴシック" pitchFamily="34" charset="-128"/>
                  <a:cs typeface="Helvetica"/>
                </a:rPr>
                <a:t>Mature AI adopters</a:t>
              </a:r>
              <a:endParaRPr lang="en-US" sz="1400" dirty="0">
                <a:latin typeface="IBM Plex Sans Light" panose="020B0403050203000203" pitchFamily="34" charset="0"/>
                <a:ea typeface="ＭＳ Ｐゴシック" pitchFamily="34" charset="-128"/>
                <a:cs typeface="Helvetica"/>
              </a:endParaRPr>
            </a:p>
          </p:txBody>
        </p:sp>
        <p:sp>
          <p:nvSpPr>
            <p:cNvPr id="4" name="TextBox 3">
              <a:extLst>
                <a:ext uri="{FF2B5EF4-FFF2-40B4-BE49-F238E27FC236}">
                  <a16:creationId xmlns:a16="http://schemas.microsoft.com/office/drawing/2014/main" id="{F5858494-45D9-BB6B-51EA-84FC1A215B9D}"/>
                </a:ext>
              </a:extLst>
            </p:cNvPr>
            <p:cNvSpPr txBox="1"/>
            <p:nvPr/>
          </p:nvSpPr>
          <p:spPr>
            <a:xfrm>
              <a:off x="109944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US" sz="1400" dirty="0">
                  <a:latin typeface="IBM Plex Sans Light" panose="020B0403050203000203" pitchFamily="34" charset="0"/>
                  <a:ea typeface="ＭＳ Ｐゴシック" pitchFamily="34" charset="-128"/>
                  <a:cs typeface="Helvetica"/>
                </a:rPr>
                <a:t>AI initiators</a:t>
              </a:r>
            </a:p>
          </p:txBody>
        </p:sp>
      </p:grpSp>
      <p:graphicFrame>
        <p:nvGraphicFramePr>
          <p:cNvPr id="6" name="Chart 38">
            <a:extLst>
              <a:ext uri="{FF2B5EF4-FFF2-40B4-BE49-F238E27FC236}">
                <a16:creationId xmlns:a16="http://schemas.microsoft.com/office/drawing/2014/main" id="{A271BF21-8478-3026-D9E6-F8EF7ACEA126}"/>
              </a:ext>
            </a:extLst>
          </p:cNvPr>
          <p:cNvGraphicFramePr>
            <a:graphicFrameLocks noChangeAspect="1"/>
          </p:cNvGraphicFramePr>
          <p:nvPr/>
        </p:nvGraphicFramePr>
        <p:xfrm>
          <a:off x="8970105" y="3526903"/>
          <a:ext cx="3656737" cy="246340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0B857170-E467-1462-EABC-E5F39FDA5D75}"/>
              </a:ext>
            </a:extLst>
          </p:cNvPr>
          <p:cNvSpPr txBox="1"/>
          <p:nvPr/>
        </p:nvSpPr>
        <p:spPr>
          <a:xfrm>
            <a:off x="11461531" y="1466193"/>
            <a:ext cx="0" cy="0"/>
          </a:xfrm>
          <a:prstGeom prst="rect">
            <a:avLst/>
          </a:prstGeom>
          <a:noFill/>
        </p:spPr>
        <p:txBody>
          <a:bodyPr wrap="none" lIns="0" tIns="0" rIns="0" bIns="0" rtlCol="0">
            <a:noAutofit/>
          </a:bodyPr>
          <a:lstStyle/>
          <a:p>
            <a:pPr algn="l">
              <a:lnSpc>
                <a:spcPct val="110000"/>
              </a:lnSpc>
              <a:spcBef>
                <a:spcPts val="1800"/>
              </a:spcBef>
            </a:pPr>
            <a:endParaRPr lang="en-US" sz="1800" dirty="0">
              <a:solidFill>
                <a:schemeClr val="tx1"/>
              </a:solidFill>
              <a:latin typeface="+mn-lt"/>
              <a:ea typeface="IBM Plex Sans" charset="0"/>
              <a:cs typeface="IBM Plex Sans" charset="0"/>
            </a:endParaRPr>
          </a:p>
        </p:txBody>
      </p:sp>
      <p:sp>
        <p:nvSpPr>
          <p:cNvPr id="27" name="Text Placeholder 26">
            <a:extLst>
              <a:ext uri="{FF2B5EF4-FFF2-40B4-BE49-F238E27FC236}">
                <a16:creationId xmlns:a16="http://schemas.microsoft.com/office/drawing/2014/main" id="{DBBD9343-C418-4C14-69AC-C0FD0E07E4ED}"/>
              </a:ext>
            </a:extLst>
          </p:cNvPr>
          <p:cNvSpPr>
            <a:spLocks noGrp="1"/>
          </p:cNvSpPr>
          <p:nvPr>
            <p:ph type="body" sz="quarter" idx="13"/>
          </p:nvPr>
        </p:nvSpPr>
        <p:spPr/>
        <p:txBody>
          <a:bodyPr/>
          <a:lstStyle/>
          <a:p>
            <a:r>
              <a:rPr lang="en-US" dirty="0"/>
              <a:t>Decision making and effectiveness</a:t>
            </a:r>
            <a:endParaRPr lang="en-SG" dirty="0"/>
          </a:p>
        </p:txBody>
      </p:sp>
      <p:sp>
        <p:nvSpPr>
          <p:cNvPr id="10" name="TextBox 9">
            <a:extLst>
              <a:ext uri="{FF2B5EF4-FFF2-40B4-BE49-F238E27FC236}">
                <a16:creationId xmlns:a16="http://schemas.microsoft.com/office/drawing/2014/main" id="{2BF09230-1CC4-FE71-AA7E-D0AD2BB34E11}"/>
              </a:ext>
            </a:extLst>
          </p:cNvPr>
          <p:cNvSpPr txBox="1"/>
          <p:nvPr/>
        </p:nvSpPr>
        <p:spPr>
          <a:xfrm>
            <a:off x="8001000" y="2057401"/>
            <a:ext cx="6096000" cy="380999"/>
          </a:xfrm>
          <a:prstGeom prst="rect">
            <a:avLst/>
          </a:prstGeom>
          <a:noFill/>
        </p:spPr>
        <p:txBody>
          <a:bodyPr wrap="square" lIns="0" tIns="0" rIns="0" bIns="0" rtlCol="0">
            <a:noAutofit/>
          </a:bodyPr>
          <a:lstStyle/>
          <a:p>
            <a:pPr algn="ctr">
              <a:lnSpc>
                <a:spcPct val="110000"/>
              </a:lnSpc>
              <a:spcBef>
                <a:spcPts val="1800"/>
              </a:spcBef>
            </a:pPr>
            <a:r>
              <a:rPr lang="en-US" sz="1800" dirty="0">
                <a:solidFill>
                  <a:schemeClr val="tx1"/>
                </a:solidFill>
                <a:latin typeface="+mn-lt"/>
                <a:ea typeface="IBM Plex Sans" charset="0"/>
                <a:cs typeface="IBM Plex Sans" charset="0"/>
              </a:rPr>
              <a:t>AI has improved </a:t>
            </a:r>
            <a:r>
              <a:rPr lang="en-US" sz="1800" kern="0" dirty="0"/>
              <a:t>effectiveness IT decision-making to a significant or very great extent</a:t>
            </a:r>
            <a:r>
              <a:rPr lang="en-US" sz="1800" dirty="0">
                <a:solidFill>
                  <a:schemeClr val="tx1"/>
                </a:solidFill>
                <a:latin typeface="+mn-lt"/>
                <a:ea typeface="IBM Plex Sans" charset="0"/>
                <a:cs typeface="IBM Plex Sans" charset="0"/>
              </a:rPr>
              <a:t> </a:t>
            </a:r>
          </a:p>
        </p:txBody>
      </p:sp>
      <p:sp>
        <p:nvSpPr>
          <p:cNvPr id="12" name="TextBox 11">
            <a:extLst>
              <a:ext uri="{FF2B5EF4-FFF2-40B4-BE49-F238E27FC236}">
                <a16:creationId xmlns:a16="http://schemas.microsoft.com/office/drawing/2014/main" id="{4F1D7C4E-7CCF-C232-3853-EB3D40EAD650}"/>
              </a:ext>
            </a:extLst>
          </p:cNvPr>
          <p:cNvSpPr txBox="1"/>
          <p:nvPr/>
        </p:nvSpPr>
        <p:spPr>
          <a:xfrm>
            <a:off x="10123964" y="4343400"/>
            <a:ext cx="1741004" cy="707886"/>
          </a:xfrm>
          <a:prstGeom prst="rect">
            <a:avLst/>
          </a:prstGeom>
          <a:noFill/>
        </p:spPr>
        <p:txBody>
          <a:bodyPr wrap="square">
            <a:spAutoFit/>
          </a:bodyPr>
          <a:lstStyle/>
          <a:p>
            <a:r>
              <a:rPr lang="en-US" sz="4000" dirty="0">
                <a:solidFill>
                  <a:srgbClr val="1192E8"/>
                </a:solidFill>
                <a:latin typeface="+mn-lt"/>
              </a:rPr>
              <a:t>3.8x</a:t>
            </a:r>
            <a:r>
              <a:rPr lang="en-US" sz="1600" dirty="0">
                <a:solidFill>
                  <a:srgbClr val="1192E8"/>
                </a:solidFill>
                <a:latin typeface="+mn-lt"/>
              </a:rPr>
              <a:t> </a:t>
            </a:r>
            <a:r>
              <a:rPr lang="en-US" sz="1400" dirty="0">
                <a:solidFill>
                  <a:srgbClr val="1192E8"/>
                </a:solidFill>
                <a:latin typeface="+mn-lt"/>
              </a:rPr>
              <a:t>more</a:t>
            </a:r>
            <a:r>
              <a:rPr lang="en-US" sz="1400" dirty="0">
                <a:solidFill>
                  <a:srgbClr val="FA4D56"/>
                </a:solidFill>
                <a:latin typeface="+mn-lt"/>
              </a:rPr>
              <a:t> </a:t>
            </a:r>
            <a:endParaRPr lang="en-US" sz="1400" dirty="0"/>
          </a:p>
        </p:txBody>
      </p:sp>
    </p:spTree>
    <p:extLst>
      <p:ext uri="{BB962C8B-B14F-4D97-AF65-F5344CB8AC3E}">
        <p14:creationId xmlns:p14="http://schemas.microsoft.com/office/powerpoint/2010/main" val="878620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3AB02-90EB-F834-C3B5-5F48D4440D0F}"/>
            </a:ext>
          </a:extLst>
        </p:cNvPr>
        <p:cNvGrpSpPr/>
        <p:nvPr/>
      </p:nvGrpSpPr>
      <p:grpSpPr>
        <a:xfrm>
          <a:off x="0" y="0"/>
          <a:ext cx="0" cy="0"/>
          <a:chOff x="0" y="0"/>
          <a:chExt cx="0" cy="0"/>
        </a:xfrm>
      </p:grpSpPr>
      <p:graphicFrame>
        <p:nvGraphicFramePr>
          <p:cNvPr id="7" name="Chart 36">
            <a:extLst>
              <a:ext uri="{FF2B5EF4-FFF2-40B4-BE49-F238E27FC236}">
                <a16:creationId xmlns:a16="http://schemas.microsoft.com/office/drawing/2014/main" id="{A8A45F4A-0BAC-1E99-4B50-06D37AC3D5F6}"/>
              </a:ext>
            </a:extLst>
          </p:cNvPr>
          <p:cNvGraphicFramePr>
            <a:graphicFrameLocks noChangeAspect="1"/>
          </p:cNvGraphicFramePr>
          <p:nvPr/>
        </p:nvGraphicFramePr>
        <p:xfrm>
          <a:off x="8001000" y="3015812"/>
          <a:ext cx="5448718" cy="3537388"/>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8">
            <a:extLst>
              <a:ext uri="{FF2B5EF4-FFF2-40B4-BE49-F238E27FC236}">
                <a16:creationId xmlns:a16="http://schemas.microsoft.com/office/drawing/2014/main" id="{6CB3FDB1-2C96-CB2D-1787-FD6F51BA31BA}"/>
              </a:ext>
            </a:extLst>
          </p:cNvPr>
          <p:cNvSpPr>
            <a:spLocks noGrp="1"/>
          </p:cNvSpPr>
          <p:nvPr>
            <p:ph type="title"/>
          </p:nvPr>
        </p:nvSpPr>
        <p:spPr>
          <a:xfrm>
            <a:off x="457200" y="1981200"/>
            <a:ext cx="6583680" cy="1143000"/>
          </a:xfrm>
        </p:spPr>
        <p:txBody>
          <a:bodyPr/>
          <a:lstStyle/>
          <a:p>
            <a:r>
              <a:rPr lang="en-US" sz="3200" dirty="0">
                <a:latin typeface="IBM Plex Sans Light" panose="020B0403050203000203" pitchFamily="34" charset="0"/>
              </a:rPr>
              <a:t>Mature AI adopters attribute greater increases in </a:t>
            </a:r>
            <a:r>
              <a:rPr lang="en-US" sz="3200" dirty="0"/>
              <a:t>IT innovation to AI</a:t>
            </a:r>
            <a:endParaRPr lang="en-US" sz="3200" dirty="0">
              <a:latin typeface="IBM Plex Sans Light" panose="020B0403050203000203" pitchFamily="34" charset="0"/>
            </a:endParaRPr>
          </a:p>
        </p:txBody>
      </p:sp>
      <p:sp>
        <p:nvSpPr>
          <p:cNvPr id="14" name="Text Placeholder 13">
            <a:extLst>
              <a:ext uri="{FF2B5EF4-FFF2-40B4-BE49-F238E27FC236}">
                <a16:creationId xmlns:a16="http://schemas.microsoft.com/office/drawing/2014/main" id="{5705717D-BC34-3A19-2A36-DF4ED74B7669}"/>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grpSp>
        <p:nvGrpSpPr>
          <p:cNvPr id="2" name="Group 1">
            <a:extLst>
              <a:ext uri="{FF2B5EF4-FFF2-40B4-BE49-F238E27FC236}">
                <a16:creationId xmlns:a16="http://schemas.microsoft.com/office/drawing/2014/main" id="{BDBC063B-DA39-27BE-F403-B511E703B38E}"/>
              </a:ext>
            </a:extLst>
          </p:cNvPr>
          <p:cNvGrpSpPr/>
          <p:nvPr/>
        </p:nvGrpSpPr>
        <p:grpSpPr>
          <a:xfrm>
            <a:off x="9241866" y="6477000"/>
            <a:ext cx="3864534" cy="838200"/>
            <a:chOff x="9241866" y="5638800"/>
            <a:chExt cx="3864534" cy="838200"/>
          </a:xfrm>
        </p:grpSpPr>
        <p:sp>
          <p:nvSpPr>
            <p:cNvPr id="3" name="TextBox 2">
              <a:extLst>
                <a:ext uri="{FF2B5EF4-FFF2-40B4-BE49-F238E27FC236}">
                  <a16:creationId xmlns:a16="http://schemas.microsoft.com/office/drawing/2014/main" id="{399D1F15-F76E-08B8-66C5-54B2A4BB1A0B}"/>
                </a:ext>
              </a:extLst>
            </p:cNvPr>
            <p:cNvSpPr txBox="1"/>
            <p:nvPr/>
          </p:nvSpPr>
          <p:spPr>
            <a:xfrm>
              <a:off x="92418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GB" sz="1400" dirty="0">
                  <a:latin typeface="IBM Plex Sans Light" panose="020B0403050203000203" pitchFamily="34" charset="0"/>
                  <a:ea typeface="ＭＳ Ｐゴシック" pitchFamily="34" charset="-128"/>
                  <a:cs typeface="Helvetica"/>
                </a:rPr>
                <a:t>Mature AI adopters</a:t>
              </a:r>
              <a:endParaRPr lang="en-US" sz="1400" dirty="0">
                <a:latin typeface="IBM Plex Sans Light" panose="020B0403050203000203" pitchFamily="34" charset="0"/>
                <a:ea typeface="ＭＳ Ｐゴシック" pitchFamily="34" charset="-128"/>
                <a:cs typeface="Helvetica"/>
              </a:endParaRPr>
            </a:p>
          </p:txBody>
        </p:sp>
        <p:sp>
          <p:nvSpPr>
            <p:cNvPr id="5" name="Content Placeholder 23">
              <a:extLst>
                <a:ext uri="{FF2B5EF4-FFF2-40B4-BE49-F238E27FC236}">
                  <a16:creationId xmlns:a16="http://schemas.microsoft.com/office/drawing/2014/main" id="{7DC7622F-D251-470A-6E54-056007A23F3B}"/>
                </a:ext>
              </a:extLst>
            </p:cNvPr>
            <p:cNvSpPr txBox="1">
              <a:spLocks/>
            </p:cNvSpPr>
            <p:nvPr/>
          </p:nvSpPr>
          <p:spPr>
            <a:xfrm>
              <a:off x="9893300" y="5638800"/>
              <a:ext cx="2057400" cy="8382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2800" kern="0" dirty="0">
                  <a:solidFill>
                    <a:srgbClr val="1192E8"/>
                  </a:solidFill>
                  <a:latin typeface="IBM Plex Sans Medm" panose="020B0603050203000203" pitchFamily="34" charset="0"/>
                  <a:ea typeface="IBM Plex Sans" charset="0"/>
                  <a:cs typeface="IBM Plex Sans" charset="0"/>
                </a:rPr>
                <a:t>78%</a:t>
              </a:r>
              <a:r>
                <a:rPr lang="en-US" sz="2800" kern="0" dirty="0">
                  <a:solidFill>
                    <a:srgbClr val="FA4D56"/>
                  </a:solidFill>
                  <a:latin typeface="IBM Plex Sans Medm" panose="020B0603050203000203" pitchFamily="34" charset="0"/>
                  <a:ea typeface="IBM Plex Sans" charset="0"/>
                  <a:cs typeface="IBM Plex Sans" charset="0"/>
                </a:rPr>
                <a:t> </a:t>
              </a:r>
              <a:r>
                <a:rPr lang="en-US" sz="2800" kern="0" dirty="0">
                  <a:solidFill>
                    <a:srgbClr val="C6C6C6"/>
                  </a:solidFill>
                  <a:ea typeface="IBM Plex Sans" charset="0"/>
                  <a:cs typeface="IBM Plex Sans" charset="0"/>
                </a:rPr>
                <a:t>| </a:t>
              </a:r>
              <a:r>
                <a:rPr lang="en-US" sz="2800" kern="0" dirty="0">
                  <a:solidFill>
                    <a:srgbClr val="82CFFF"/>
                  </a:solidFill>
                  <a:latin typeface="IBM Plex Sans Medm" panose="020B0603050203000203" pitchFamily="34" charset="0"/>
                  <a:ea typeface="IBM Plex Sans" charset="0"/>
                  <a:cs typeface="IBM Plex Sans" charset="0"/>
                </a:rPr>
                <a:t>7%</a:t>
              </a:r>
              <a:r>
                <a:rPr lang="en-US" sz="2800" kern="0" dirty="0">
                  <a:solidFill>
                    <a:srgbClr val="82CFFF"/>
                  </a:solidFill>
                  <a:ea typeface="IBM Plex Sans" charset="0"/>
                  <a:cs typeface="IBM Plex Sans" charset="0"/>
                </a:rPr>
                <a:t> </a:t>
              </a:r>
              <a:endParaRPr lang="en-US" kern="0" dirty="0">
                <a:solidFill>
                  <a:srgbClr val="82CFFF"/>
                </a:solidFill>
                <a:latin typeface="IBM Plex Sans Medm" panose="020B0503050203000203" pitchFamily="34" charset="0"/>
              </a:endParaRPr>
            </a:p>
            <a:p>
              <a:pPr defTabSz="914400"/>
              <a:endParaRPr lang="en-US" kern="0" dirty="0"/>
            </a:p>
          </p:txBody>
        </p:sp>
        <p:sp>
          <p:nvSpPr>
            <p:cNvPr id="4" name="TextBox 3">
              <a:extLst>
                <a:ext uri="{FF2B5EF4-FFF2-40B4-BE49-F238E27FC236}">
                  <a16:creationId xmlns:a16="http://schemas.microsoft.com/office/drawing/2014/main" id="{B168D9DD-144C-DBB0-344C-B2A8DD4CC385}"/>
                </a:ext>
              </a:extLst>
            </p:cNvPr>
            <p:cNvSpPr txBox="1"/>
            <p:nvPr/>
          </p:nvSpPr>
          <p:spPr>
            <a:xfrm>
              <a:off x="109944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US" sz="1400" dirty="0">
                  <a:latin typeface="IBM Plex Sans Light" panose="020B0403050203000203" pitchFamily="34" charset="0"/>
                  <a:ea typeface="ＭＳ Ｐゴシック" pitchFamily="34" charset="-128"/>
                  <a:cs typeface="Helvetica"/>
                </a:rPr>
                <a:t>AI initiators</a:t>
              </a:r>
            </a:p>
          </p:txBody>
        </p:sp>
      </p:grpSp>
      <p:graphicFrame>
        <p:nvGraphicFramePr>
          <p:cNvPr id="6" name="Chart 38">
            <a:extLst>
              <a:ext uri="{FF2B5EF4-FFF2-40B4-BE49-F238E27FC236}">
                <a16:creationId xmlns:a16="http://schemas.microsoft.com/office/drawing/2014/main" id="{398389F3-7A25-B726-5143-0789E9C9D1C0}"/>
              </a:ext>
            </a:extLst>
          </p:cNvPr>
          <p:cNvGraphicFramePr>
            <a:graphicFrameLocks noChangeAspect="1"/>
          </p:cNvGraphicFramePr>
          <p:nvPr/>
        </p:nvGraphicFramePr>
        <p:xfrm>
          <a:off x="8970105" y="3526903"/>
          <a:ext cx="3656737" cy="246340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85F2B7E9-B437-45A9-A87E-02DB3AF1BD21}"/>
              </a:ext>
            </a:extLst>
          </p:cNvPr>
          <p:cNvSpPr txBox="1"/>
          <p:nvPr/>
        </p:nvSpPr>
        <p:spPr>
          <a:xfrm>
            <a:off x="11461531" y="1466193"/>
            <a:ext cx="0" cy="0"/>
          </a:xfrm>
          <a:prstGeom prst="rect">
            <a:avLst/>
          </a:prstGeom>
          <a:noFill/>
        </p:spPr>
        <p:txBody>
          <a:bodyPr wrap="none" lIns="0" tIns="0" rIns="0" bIns="0" rtlCol="0">
            <a:noAutofit/>
          </a:bodyPr>
          <a:lstStyle/>
          <a:p>
            <a:pPr algn="l">
              <a:lnSpc>
                <a:spcPct val="110000"/>
              </a:lnSpc>
              <a:spcBef>
                <a:spcPts val="1800"/>
              </a:spcBef>
            </a:pPr>
            <a:endParaRPr lang="en-US" sz="1800" dirty="0">
              <a:solidFill>
                <a:schemeClr val="tx1"/>
              </a:solidFill>
              <a:latin typeface="+mn-lt"/>
              <a:ea typeface="IBM Plex Sans" charset="0"/>
              <a:cs typeface="IBM Plex Sans" charset="0"/>
            </a:endParaRPr>
          </a:p>
        </p:txBody>
      </p:sp>
      <p:sp>
        <p:nvSpPr>
          <p:cNvPr id="27" name="Text Placeholder 26">
            <a:extLst>
              <a:ext uri="{FF2B5EF4-FFF2-40B4-BE49-F238E27FC236}">
                <a16:creationId xmlns:a16="http://schemas.microsoft.com/office/drawing/2014/main" id="{EF9591BC-6AB1-F701-C579-B7D9AB2A99E2}"/>
              </a:ext>
            </a:extLst>
          </p:cNvPr>
          <p:cNvSpPr>
            <a:spLocks noGrp="1"/>
          </p:cNvSpPr>
          <p:nvPr>
            <p:ph type="body" sz="quarter" idx="13"/>
          </p:nvPr>
        </p:nvSpPr>
        <p:spPr/>
        <p:txBody>
          <a:bodyPr/>
          <a:lstStyle/>
          <a:p>
            <a:r>
              <a:rPr lang="en-US" dirty="0"/>
              <a:t>Decision making and effectiveness</a:t>
            </a:r>
            <a:endParaRPr lang="en-SG" dirty="0"/>
          </a:p>
        </p:txBody>
      </p:sp>
      <p:sp>
        <p:nvSpPr>
          <p:cNvPr id="10" name="TextBox 9">
            <a:extLst>
              <a:ext uri="{FF2B5EF4-FFF2-40B4-BE49-F238E27FC236}">
                <a16:creationId xmlns:a16="http://schemas.microsoft.com/office/drawing/2014/main" id="{20766556-67E4-2DC4-F616-9EE430117D21}"/>
              </a:ext>
            </a:extLst>
          </p:cNvPr>
          <p:cNvSpPr txBox="1"/>
          <p:nvPr/>
        </p:nvSpPr>
        <p:spPr>
          <a:xfrm>
            <a:off x="8001000" y="2057401"/>
            <a:ext cx="6096000" cy="380999"/>
          </a:xfrm>
          <a:prstGeom prst="rect">
            <a:avLst/>
          </a:prstGeom>
          <a:noFill/>
        </p:spPr>
        <p:txBody>
          <a:bodyPr wrap="square" lIns="0" tIns="0" rIns="0" bIns="0" rtlCol="0">
            <a:noAutofit/>
          </a:bodyPr>
          <a:lstStyle/>
          <a:p>
            <a:pPr algn="ctr">
              <a:lnSpc>
                <a:spcPct val="110000"/>
              </a:lnSpc>
              <a:spcBef>
                <a:spcPts val="1800"/>
              </a:spcBef>
            </a:pPr>
            <a:r>
              <a:rPr lang="en-US" sz="1800" dirty="0">
                <a:ea typeface="IBM Plex Sans" charset="0"/>
                <a:cs typeface="IBM Plex Sans" charset="0"/>
              </a:rPr>
              <a:t>G</a:t>
            </a:r>
            <a:r>
              <a:rPr lang="en-US" sz="1800" dirty="0">
                <a:solidFill>
                  <a:schemeClr val="tx1"/>
                </a:solidFill>
                <a:latin typeface="+mn-lt"/>
                <a:ea typeface="IBM Plex Sans" charset="0"/>
                <a:cs typeface="IBM Plex Sans" charset="0"/>
              </a:rPr>
              <a:t>enerative AI has increased or significantly increased IT innovation </a:t>
            </a:r>
          </a:p>
        </p:txBody>
      </p:sp>
      <p:sp>
        <p:nvSpPr>
          <p:cNvPr id="11" name="TextBox 10">
            <a:extLst>
              <a:ext uri="{FF2B5EF4-FFF2-40B4-BE49-F238E27FC236}">
                <a16:creationId xmlns:a16="http://schemas.microsoft.com/office/drawing/2014/main" id="{8AA148FB-36CC-EFFA-368D-5F97F8E80FE2}"/>
              </a:ext>
            </a:extLst>
          </p:cNvPr>
          <p:cNvSpPr txBox="1"/>
          <p:nvPr/>
        </p:nvSpPr>
        <p:spPr>
          <a:xfrm>
            <a:off x="10123964" y="4343400"/>
            <a:ext cx="1741004" cy="707886"/>
          </a:xfrm>
          <a:prstGeom prst="rect">
            <a:avLst/>
          </a:prstGeom>
          <a:noFill/>
        </p:spPr>
        <p:txBody>
          <a:bodyPr wrap="square">
            <a:spAutoFit/>
          </a:bodyPr>
          <a:lstStyle/>
          <a:p>
            <a:r>
              <a:rPr lang="en-US" sz="4000" dirty="0">
                <a:solidFill>
                  <a:srgbClr val="1192E8"/>
                </a:solidFill>
                <a:latin typeface="+mn-lt"/>
              </a:rPr>
              <a:t>11x</a:t>
            </a:r>
            <a:r>
              <a:rPr lang="en-US" sz="1600" dirty="0">
                <a:solidFill>
                  <a:srgbClr val="1192E8"/>
                </a:solidFill>
                <a:latin typeface="+mn-lt"/>
              </a:rPr>
              <a:t> </a:t>
            </a:r>
            <a:r>
              <a:rPr lang="en-US" sz="1400" dirty="0">
                <a:solidFill>
                  <a:srgbClr val="1192E8"/>
                </a:solidFill>
                <a:latin typeface="+mn-lt"/>
              </a:rPr>
              <a:t>more</a:t>
            </a:r>
            <a:r>
              <a:rPr lang="en-US" sz="1400" dirty="0">
                <a:solidFill>
                  <a:srgbClr val="FA4D56"/>
                </a:solidFill>
                <a:latin typeface="+mn-lt"/>
              </a:rPr>
              <a:t> </a:t>
            </a:r>
            <a:endParaRPr lang="en-US" sz="1400" dirty="0"/>
          </a:p>
        </p:txBody>
      </p:sp>
    </p:spTree>
    <p:extLst>
      <p:ext uri="{BB962C8B-B14F-4D97-AF65-F5344CB8AC3E}">
        <p14:creationId xmlns:p14="http://schemas.microsoft.com/office/powerpoint/2010/main" val="910616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942E8E-9D02-AC64-4674-746B7D29E62B}"/>
            </a:ext>
          </a:extLst>
        </p:cNvPr>
        <p:cNvGrpSpPr/>
        <p:nvPr/>
      </p:nvGrpSpPr>
      <p:grpSpPr>
        <a:xfrm>
          <a:off x="0" y="0"/>
          <a:ext cx="0" cy="0"/>
          <a:chOff x="0" y="0"/>
          <a:chExt cx="0" cy="0"/>
        </a:xfrm>
      </p:grpSpPr>
      <p:pic>
        <p:nvPicPr>
          <p:cNvPr id="6" name="Picture 5" descr="A person standing in front of a server room&#10;&#10;Description automatically generated">
            <a:extLst>
              <a:ext uri="{FF2B5EF4-FFF2-40B4-BE49-F238E27FC236}">
                <a16:creationId xmlns:a16="http://schemas.microsoft.com/office/drawing/2014/main" id="{FE7D6C3B-A57E-F48F-36FA-48B55BF82200}"/>
              </a:ext>
            </a:extLst>
          </p:cNvPr>
          <p:cNvPicPr>
            <a:picLocks noChangeAspect="1"/>
          </p:cNvPicPr>
          <p:nvPr/>
        </p:nvPicPr>
        <p:blipFill>
          <a:blip r:embed="rId3"/>
          <a:srcRect l="38062" r="10588"/>
          <a:stretch/>
        </p:blipFill>
        <p:spPr>
          <a:xfrm>
            <a:off x="7593444" y="457200"/>
            <a:ext cx="6579755" cy="7207730"/>
          </a:xfrm>
          <a:prstGeom prst="rect">
            <a:avLst/>
          </a:prstGeom>
        </p:spPr>
      </p:pic>
      <p:sp>
        <p:nvSpPr>
          <p:cNvPr id="2" name="Title 1">
            <a:extLst>
              <a:ext uri="{FF2B5EF4-FFF2-40B4-BE49-F238E27FC236}">
                <a16:creationId xmlns:a16="http://schemas.microsoft.com/office/drawing/2014/main" id="{11A6678A-DE39-F01D-D6B6-D3B094065E00}"/>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84BED5BD-51A5-2F64-E3D9-0AD0AE5D5417}"/>
              </a:ext>
            </a:extLst>
          </p:cNvPr>
          <p:cNvSpPr>
            <a:spLocks noGrp="1"/>
          </p:cNvSpPr>
          <p:nvPr>
            <p:ph idx="1"/>
          </p:nvPr>
        </p:nvSpPr>
        <p:spPr/>
        <p:txBody>
          <a:bodyPr vert="horz" lIns="0" tIns="0" rIns="0" bIns="0" rtlCol="0">
            <a:noAutofit/>
          </a:bodyPr>
          <a:lstStyle/>
          <a:p>
            <a:pPr marL="5945189" indent="-5943600" algn="just">
              <a:spcBef>
                <a:spcPts val="0"/>
              </a:spcBef>
            </a:pPr>
            <a:r>
              <a:rPr lang="en-US" sz="1600" dirty="0">
                <a:solidFill>
                  <a:srgbClr val="1192E8"/>
                </a:solidFill>
                <a:latin typeface="IBM Plex Sans Medm" panose="020B0503050203000203" pitchFamily="34" charset="0"/>
              </a:rPr>
              <a:t>Introduction</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Study overview	04</a:t>
            </a:r>
          </a:p>
          <a:p>
            <a:pPr marL="5945189" indent="-5943600" algn="just">
              <a:spcBef>
                <a:spcPts val="0"/>
              </a:spcBef>
            </a:pPr>
            <a:r>
              <a:rPr lang="en-US" sz="1600" dirty="0"/>
              <a:t>AI impact on IT performance (KPIs)	05</a:t>
            </a:r>
          </a:p>
          <a:p>
            <a:pPr marL="5945189" indent="-5943600" algn="just">
              <a:spcBef>
                <a:spcPts val="0"/>
              </a:spcBef>
            </a:pPr>
            <a:r>
              <a:rPr lang="en-US" sz="1600" dirty="0"/>
              <a:t>Maximizing the impact of AI on IT KPIs	06</a:t>
            </a:r>
          </a:p>
          <a:p>
            <a:pPr marL="5945189" indent="-5943600" algn="just">
              <a:spcBef>
                <a:spcPts val="0"/>
              </a:spcBef>
            </a:pPr>
            <a:endParaRPr lang="en-US" sz="1600" dirty="0">
              <a:solidFill>
                <a:schemeClr val="accent1"/>
              </a:solidFill>
            </a:endParaRPr>
          </a:p>
          <a:p>
            <a:pPr marL="5945189" indent="-5943600" algn="just">
              <a:spcBef>
                <a:spcPts val="0"/>
              </a:spcBef>
            </a:pPr>
            <a:r>
              <a:rPr lang="en-US" sz="1600" dirty="0">
                <a:solidFill>
                  <a:srgbClr val="1192E8"/>
                </a:solidFill>
                <a:latin typeface="IBM Plex Sans Medm" panose="020B0503050203000203" pitchFamily="34" charset="0"/>
              </a:rPr>
              <a:t>Findings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AI use cases implemented	09</a:t>
            </a:r>
          </a:p>
          <a:p>
            <a:pPr marL="5945189" indent="-5943600" algn="just">
              <a:spcBef>
                <a:spcPts val="0"/>
              </a:spcBef>
            </a:pPr>
            <a:r>
              <a:rPr lang="en-US" sz="1600" dirty="0"/>
              <a:t>Relationship between AI use cases and IT KPIs	12</a:t>
            </a:r>
          </a:p>
          <a:p>
            <a:pPr marL="5945189" indent="-5943600" algn="just">
              <a:spcBef>
                <a:spcPts val="0"/>
              </a:spcBef>
            </a:pPr>
            <a:r>
              <a:rPr lang="en-US" sz="1600" dirty="0"/>
              <a:t>Relationship between AI maturity and IT KPIs	16</a:t>
            </a:r>
          </a:p>
          <a:p>
            <a:pPr marL="5945189" indent="-5943600" algn="just">
              <a:spcBef>
                <a:spcPts val="0"/>
              </a:spcBef>
            </a:pPr>
            <a:r>
              <a:rPr lang="en-US" sz="1600" dirty="0"/>
              <a:t>Relationship between AI maturity and IT best practices	24</a:t>
            </a:r>
          </a:p>
          <a:p>
            <a:pPr marL="5945189" indent="-5943600" algn="just">
              <a:spcBef>
                <a:spcPts val="0"/>
              </a:spcBef>
            </a:pPr>
            <a:endParaRPr lang="en-US" sz="1600" dirty="0"/>
          </a:p>
          <a:p>
            <a:pPr marL="5945189" indent="-5943600" algn="just">
              <a:spcBef>
                <a:spcPts val="0"/>
              </a:spcBef>
            </a:pPr>
            <a:r>
              <a:rPr lang="en-US" sz="1600" dirty="0">
                <a:solidFill>
                  <a:srgbClr val="1192E8"/>
                </a:solidFill>
                <a:latin typeface="IBM Plex Sans Medm" panose="020B0503050203000203" pitchFamily="34" charset="0"/>
              </a:rPr>
              <a:t>Demographics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Respondent demographics	34</a:t>
            </a:r>
          </a:p>
          <a:p>
            <a:pPr marL="5945189" indent="-5943600" algn="just">
              <a:spcBef>
                <a:spcPts val="0"/>
              </a:spcBef>
            </a:pPr>
            <a:r>
              <a:rPr lang="en-US" sz="1600" dirty="0"/>
              <a:t>How we calculated the impact of AI on IT KPIs	35</a:t>
            </a:r>
          </a:p>
          <a:p>
            <a:pPr marL="5945189" indent="-5943600" algn="just">
              <a:spcBef>
                <a:spcPts val="0"/>
              </a:spcBef>
            </a:pPr>
            <a:r>
              <a:rPr lang="en-US" sz="1600" dirty="0"/>
              <a:t>Ranges of performance IT organization KPIs	36</a:t>
            </a:r>
          </a:p>
          <a:p>
            <a:pPr marL="5945189" indent="-5943600" algn="just">
              <a:spcBef>
                <a:spcPts val="0"/>
              </a:spcBef>
            </a:pPr>
            <a:endParaRPr lang="en-US" sz="1600" dirty="0"/>
          </a:p>
          <a:p>
            <a:pPr marL="5945189" indent="-5943600" algn="just">
              <a:spcBef>
                <a:spcPts val="0"/>
              </a:spcBef>
            </a:pPr>
            <a:r>
              <a:rPr lang="en-US" sz="1600" dirty="0">
                <a:solidFill>
                  <a:srgbClr val="1192E8"/>
                </a:solidFill>
                <a:latin typeface="IBM Plex Sans Medm" panose="020B0503050203000203" pitchFamily="34" charset="0"/>
              </a:rPr>
              <a:t>About us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About IBV Performance data and benchmarking	39</a:t>
            </a:r>
          </a:p>
          <a:p>
            <a:pPr marL="5945189" indent="-5943600" algn="just">
              <a:spcBef>
                <a:spcPts val="0"/>
              </a:spcBef>
            </a:pPr>
            <a:r>
              <a:rPr lang="en-US" sz="1600" dirty="0"/>
              <a:t>Subject matter experts	40</a:t>
            </a:r>
          </a:p>
          <a:p>
            <a:pPr marL="5945189" indent="-5943600" algn="just">
              <a:spcBef>
                <a:spcPts val="0"/>
              </a:spcBef>
            </a:pPr>
            <a:endParaRPr lang="en-US" sz="1600" dirty="0"/>
          </a:p>
        </p:txBody>
      </p:sp>
      <p:sp>
        <p:nvSpPr>
          <p:cNvPr id="4" name="Content Placeholder 3">
            <a:extLst>
              <a:ext uri="{FF2B5EF4-FFF2-40B4-BE49-F238E27FC236}">
                <a16:creationId xmlns:a16="http://schemas.microsoft.com/office/drawing/2014/main" id="{56B5FB9A-541A-41BE-3A0C-CDC4D834E388}"/>
              </a:ext>
            </a:extLst>
          </p:cNvPr>
          <p:cNvSpPr>
            <a:spLocks noGrp="1"/>
          </p:cNvSpPr>
          <p:nvPr>
            <p:ph idx="13"/>
          </p:nvPr>
        </p:nvSpPr>
        <p:spPr/>
        <p:txBody>
          <a:bodyPr vert="horz" lIns="0" tIns="0" rIns="0" bIns="0" rtlCol="0">
            <a:noAutofit/>
          </a:bodyPr>
          <a:lstStyle/>
          <a:p>
            <a:pPr marL="5945189" indent="-5943600" algn="just">
              <a:spcBef>
                <a:spcPts val="0"/>
              </a:spcBef>
            </a:pPr>
            <a:endParaRPr lang="en-US" dirty="0"/>
          </a:p>
          <a:p>
            <a:pPr marL="5945189" indent="-5943600" algn="just">
              <a:spcBef>
                <a:spcPts val="0"/>
              </a:spcBef>
            </a:pPr>
            <a:endParaRPr lang="en-US" dirty="0"/>
          </a:p>
        </p:txBody>
      </p:sp>
    </p:spTree>
    <p:extLst>
      <p:ext uri="{BB962C8B-B14F-4D97-AF65-F5344CB8AC3E}">
        <p14:creationId xmlns:p14="http://schemas.microsoft.com/office/powerpoint/2010/main" val="31825494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22101D-0876-D948-719E-05B897EF1B2E}"/>
            </a:ext>
          </a:extLst>
        </p:cNvPr>
        <p:cNvGrpSpPr/>
        <p:nvPr/>
      </p:nvGrpSpPr>
      <p:grpSpPr>
        <a:xfrm>
          <a:off x="0" y="0"/>
          <a:ext cx="0" cy="0"/>
          <a:chOff x="0" y="0"/>
          <a:chExt cx="0" cy="0"/>
        </a:xfrm>
      </p:grpSpPr>
      <p:graphicFrame>
        <p:nvGraphicFramePr>
          <p:cNvPr id="7" name="Chart 36">
            <a:extLst>
              <a:ext uri="{FF2B5EF4-FFF2-40B4-BE49-F238E27FC236}">
                <a16:creationId xmlns:a16="http://schemas.microsoft.com/office/drawing/2014/main" id="{9F4648D3-CEA4-41AC-7481-84AEB333E970}"/>
              </a:ext>
            </a:extLst>
          </p:cNvPr>
          <p:cNvGraphicFramePr>
            <a:graphicFrameLocks noChangeAspect="1"/>
          </p:cNvGraphicFramePr>
          <p:nvPr/>
        </p:nvGraphicFramePr>
        <p:xfrm>
          <a:off x="8001000" y="2971800"/>
          <a:ext cx="5448718" cy="3537388"/>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8">
            <a:extLst>
              <a:ext uri="{FF2B5EF4-FFF2-40B4-BE49-F238E27FC236}">
                <a16:creationId xmlns:a16="http://schemas.microsoft.com/office/drawing/2014/main" id="{52A3C7BF-15C2-DC07-968C-4635DA7530B6}"/>
              </a:ext>
            </a:extLst>
          </p:cNvPr>
          <p:cNvSpPr>
            <a:spLocks noGrp="1"/>
          </p:cNvSpPr>
          <p:nvPr>
            <p:ph type="title"/>
          </p:nvPr>
        </p:nvSpPr>
        <p:spPr>
          <a:xfrm>
            <a:off x="457200" y="1981200"/>
            <a:ext cx="6583680" cy="1143000"/>
          </a:xfrm>
        </p:spPr>
        <p:txBody>
          <a:bodyPr/>
          <a:lstStyle/>
          <a:p>
            <a:r>
              <a:rPr lang="en-US" sz="3200" dirty="0">
                <a:latin typeface="IBM Plex Sans Light" panose="020B0403050203000203" pitchFamily="34" charset="0"/>
              </a:rPr>
              <a:t>Mature AI </a:t>
            </a:r>
            <a:r>
              <a:rPr lang="en-US" dirty="0"/>
              <a:t>adopters apply Site Reliability Engineering (SRE)</a:t>
            </a:r>
            <a:r>
              <a:rPr lang="en-US" baseline="30000" dirty="0"/>
              <a:t>*</a:t>
            </a:r>
            <a:r>
              <a:rPr lang="en-US" dirty="0"/>
              <a:t> more extensively</a:t>
            </a:r>
            <a:endParaRPr lang="en-US" sz="3200" dirty="0">
              <a:latin typeface="IBM Plex Sans Light" panose="020B0403050203000203" pitchFamily="34" charset="0"/>
            </a:endParaRPr>
          </a:p>
        </p:txBody>
      </p:sp>
      <p:sp>
        <p:nvSpPr>
          <p:cNvPr id="14" name="Text Placeholder 13">
            <a:extLst>
              <a:ext uri="{FF2B5EF4-FFF2-40B4-BE49-F238E27FC236}">
                <a16:creationId xmlns:a16="http://schemas.microsoft.com/office/drawing/2014/main" id="{9139B3D8-A7D4-CE94-ECD3-570185FB3A1D}"/>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grpSp>
        <p:nvGrpSpPr>
          <p:cNvPr id="2" name="Group 1">
            <a:extLst>
              <a:ext uri="{FF2B5EF4-FFF2-40B4-BE49-F238E27FC236}">
                <a16:creationId xmlns:a16="http://schemas.microsoft.com/office/drawing/2014/main" id="{D9EE1D93-4667-CCD2-D774-771D74AB6A5A}"/>
              </a:ext>
            </a:extLst>
          </p:cNvPr>
          <p:cNvGrpSpPr/>
          <p:nvPr/>
        </p:nvGrpSpPr>
        <p:grpSpPr>
          <a:xfrm>
            <a:off x="9241866" y="6432988"/>
            <a:ext cx="3864534" cy="838200"/>
            <a:chOff x="9241866" y="5638800"/>
            <a:chExt cx="3864534" cy="838200"/>
          </a:xfrm>
        </p:grpSpPr>
        <p:sp>
          <p:nvSpPr>
            <p:cNvPr id="5" name="Content Placeholder 23">
              <a:extLst>
                <a:ext uri="{FF2B5EF4-FFF2-40B4-BE49-F238E27FC236}">
                  <a16:creationId xmlns:a16="http://schemas.microsoft.com/office/drawing/2014/main" id="{D1BE47A3-81F4-8170-C5DC-D0118600C729}"/>
                </a:ext>
              </a:extLst>
            </p:cNvPr>
            <p:cNvSpPr txBox="1">
              <a:spLocks/>
            </p:cNvSpPr>
            <p:nvPr/>
          </p:nvSpPr>
          <p:spPr>
            <a:xfrm>
              <a:off x="9893300" y="5638800"/>
              <a:ext cx="2057400" cy="8382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2800" kern="0" dirty="0">
                  <a:solidFill>
                    <a:srgbClr val="1192E8"/>
                  </a:solidFill>
                  <a:latin typeface="IBM Plex Sans Medm" panose="020B0603050203000203" pitchFamily="34" charset="0"/>
                  <a:ea typeface="IBM Plex Sans" charset="0"/>
                  <a:cs typeface="IBM Plex Sans" charset="0"/>
                </a:rPr>
                <a:t>47%</a:t>
              </a:r>
              <a:r>
                <a:rPr lang="en-US" sz="2800" kern="0" dirty="0">
                  <a:solidFill>
                    <a:srgbClr val="FA4D56"/>
                  </a:solidFill>
                  <a:latin typeface="IBM Plex Sans Medm" panose="020B0603050203000203" pitchFamily="34" charset="0"/>
                  <a:ea typeface="IBM Plex Sans" charset="0"/>
                  <a:cs typeface="IBM Plex Sans" charset="0"/>
                </a:rPr>
                <a:t> </a:t>
              </a:r>
              <a:r>
                <a:rPr lang="en-US" sz="2800" kern="0" dirty="0">
                  <a:solidFill>
                    <a:srgbClr val="C6C6C6"/>
                  </a:solidFill>
                  <a:ea typeface="IBM Plex Sans" charset="0"/>
                  <a:cs typeface="IBM Plex Sans" charset="0"/>
                </a:rPr>
                <a:t>| </a:t>
              </a:r>
              <a:r>
                <a:rPr lang="en-US" sz="2800" kern="0" dirty="0">
                  <a:solidFill>
                    <a:srgbClr val="82CFFF"/>
                  </a:solidFill>
                  <a:latin typeface="IBM Plex Sans Medm" panose="020B0603050203000203" pitchFamily="34" charset="0"/>
                  <a:ea typeface="IBM Plex Sans" charset="0"/>
                  <a:cs typeface="IBM Plex Sans" charset="0"/>
                </a:rPr>
                <a:t>10%</a:t>
              </a:r>
              <a:r>
                <a:rPr lang="en-US" sz="2800" kern="0" dirty="0">
                  <a:solidFill>
                    <a:srgbClr val="82CFFF"/>
                  </a:solidFill>
                  <a:ea typeface="IBM Plex Sans" charset="0"/>
                  <a:cs typeface="IBM Plex Sans" charset="0"/>
                </a:rPr>
                <a:t> </a:t>
              </a:r>
              <a:endParaRPr lang="en-US" kern="0" dirty="0">
                <a:solidFill>
                  <a:srgbClr val="82CFFF"/>
                </a:solidFill>
                <a:latin typeface="IBM Plex Sans Medm" panose="020B0503050203000203" pitchFamily="34" charset="0"/>
              </a:endParaRPr>
            </a:p>
            <a:p>
              <a:pPr defTabSz="914400"/>
              <a:endParaRPr lang="en-US" kern="0" dirty="0"/>
            </a:p>
          </p:txBody>
        </p:sp>
        <p:sp>
          <p:nvSpPr>
            <p:cNvPr id="3" name="TextBox 2">
              <a:extLst>
                <a:ext uri="{FF2B5EF4-FFF2-40B4-BE49-F238E27FC236}">
                  <a16:creationId xmlns:a16="http://schemas.microsoft.com/office/drawing/2014/main" id="{43BFA441-F73F-6AFE-E47B-B243AFBAE5E6}"/>
                </a:ext>
              </a:extLst>
            </p:cNvPr>
            <p:cNvSpPr txBox="1"/>
            <p:nvPr/>
          </p:nvSpPr>
          <p:spPr>
            <a:xfrm>
              <a:off x="92418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GB" sz="1400" b="1" dirty="0">
                  <a:solidFill>
                    <a:schemeClr val="tx1">
                      <a:lumMod val="65000"/>
                      <a:lumOff val="35000"/>
                    </a:schemeClr>
                  </a:solidFill>
                  <a:ea typeface="ＭＳ Ｐゴシック" pitchFamily="34" charset="-128"/>
                  <a:cs typeface="Helvetica"/>
                </a:rPr>
                <a:t>Mature AI adopters</a:t>
              </a:r>
              <a:endParaRPr lang="en-US" sz="1400" b="1" dirty="0">
                <a:solidFill>
                  <a:schemeClr val="tx1">
                    <a:lumMod val="65000"/>
                    <a:lumOff val="35000"/>
                  </a:schemeClr>
                </a:solidFill>
                <a:ea typeface="ＭＳ Ｐゴシック" pitchFamily="34" charset="-128"/>
                <a:cs typeface="Helvetica"/>
              </a:endParaRPr>
            </a:p>
          </p:txBody>
        </p:sp>
        <p:sp>
          <p:nvSpPr>
            <p:cNvPr id="4" name="TextBox 3">
              <a:extLst>
                <a:ext uri="{FF2B5EF4-FFF2-40B4-BE49-F238E27FC236}">
                  <a16:creationId xmlns:a16="http://schemas.microsoft.com/office/drawing/2014/main" id="{61B35539-D92C-D4F8-8BD0-44993CD2FD96}"/>
                </a:ext>
              </a:extLst>
            </p:cNvPr>
            <p:cNvSpPr txBox="1"/>
            <p:nvPr/>
          </p:nvSpPr>
          <p:spPr>
            <a:xfrm>
              <a:off x="109944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US" sz="1400" b="1" dirty="0">
                  <a:solidFill>
                    <a:schemeClr val="tx1">
                      <a:lumMod val="65000"/>
                      <a:lumOff val="35000"/>
                    </a:schemeClr>
                  </a:solidFill>
                  <a:ea typeface="ＭＳ Ｐゴシック" pitchFamily="34" charset="-128"/>
                  <a:cs typeface="Helvetica"/>
                </a:rPr>
                <a:t>AI initiators</a:t>
              </a:r>
            </a:p>
          </p:txBody>
        </p:sp>
      </p:grpSp>
      <p:graphicFrame>
        <p:nvGraphicFramePr>
          <p:cNvPr id="6" name="Chart 38">
            <a:extLst>
              <a:ext uri="{FF2B5EF4-FFF2-40B4-BE49-F238E27FC236}">
                <a16:creationId xmlns:a16="http://schemas.microsoft.com/office/drawing/2014/main" id="{62E9FF34-91AB-59E8-A699-90E238AFB771}"/>
              </a:ext>
            </a:extLst>
          </p:cNvPr>
          <p:cNvGraphicFramePr>
            <a:graphicFrameLocks noChangeAspect="1"/>
          </p:cNvGraphicFramePr>
          <p:nvPr/>
        </p:nvGraphicFramePr>
        <p:xfrm>
          <a:off x="8970105" y="3482891"/>
          <a:ext cx="3656737" cy="246340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AF21347F-F59A-B767-1E2F-6C7EE465D2C8}"/>
              </a:ext>
            </a:extLst>
          </p:cNvPr>
          <p:cNvSpPr txBox="1"/>
          <p:nvPr/>
        </p:nvSpPr>
        <p:spPr>
          <a:xfrm>
            <a:off x="11461531" y="2456793"/>
            <a:ext cx="0" cy="0"/>
          </a:xfrm>
          <a:prstGeom prst="rect">
            <a:avLst/>
          </a:prstGeom>
          <a:noFill/>
        </p:spPr>
        <p:txBody>
          <a:bodyPr wrap="none" lIns="0" tIns="0" rIns="0" bIns="0" rtlCol="0">
            <a:noAutofit/>
          </a:bodyPr>
          <a:lstStyle/>
          <a:p>
            <a:pPr algn="l">
              <a:lnSpc>
                <a:spcPct val="110000"/>
              </a:lnSpc>
              <a:spcBef>
                <a:spcPts val="1800"/>
              </a:spcBef>
            </a:pPr>
            <a:endParaRPr lang="en-US" sz="1800" dirty="0">
              <a:solidFill>
                <a:schemeClr val="tx1"/>
              </a:solidFill>
              <a:latin typeface="+mn-lt"/>
              <a:ea typeface="IBM Plex Sans" charset="0"/>
              <a:cs typeface="IBM Plex Sans" charset="0"/>
            </a:endParaRPr>
          </a:p>
        </p:txBody>
      </p:sp>
      <p:sp>
        <p:nvSpPr>
          <p:cNvPr id="27" name="Text Placeholder 26">
            <a:extLst>
              <a:ext uri="{FF2B5EF4-FFF2-40B4-BE49-F238E27FC236}">
                <a16:creationId xmlns:a16="http://schemas.microsoft.com/office/drawing/2014/main" id="{B22F7288-1F2A-0C71-3AA9-3560C136BECC}"/>
              </a:ext>
            </a:extLst>
          </p:cNvPr>
          <p:cNvSpPr>
            <a:spLocks noGrp="1"/>
          </p:cNvSpPr>
          <p:nvPr>
            <p:ph type="body" sz="quarter" idx="13"/>
          </p:nvPr>
        </p:nvSpPr>
        <p:spPr/>
        <p:txBody>
          <a:bodyPr/>
          <a:lstStyle/>
          <a:p>
            <a:r>
              <a:rPr lang="en-US" dirty="0"/>
              <a:t>Decision making and effectiveness</a:t>
            </a:r>
            <a:endParaRPr lang="en-SG" dirty="0"/>
          </a:p>
        </p:txBody>
      </p:sp>
      <p:sp>
        <p:nvSpPr>
          <p:cNvPr id="11" name="TextBox 10">
            <a:extLst>
              <a:ext uri="{FF2B5EF4-FFF2-40B4-BE49-F238E27FC236}">
                <a16:creationId xmlns:a16="http://schemas.microsoft.com/office/drawing/2014/main" id="{76521AA8-5065-05AF-3F91-E42F8EC5E657}"/>
              </a:ext>
            </a:extLst>
          </p:cNvPr>
          <p:cNvSpPr txBox="1"/>
          <p:nvPr/>
        </p:nvSpPr>
        <p:spPr>
          <a:xfrm>
            <a:off x="376388" y="6484203"/>
            <a:ext cx="6814122" cy="646331"/>
          </a:xfrm>
          <a:prstGeom prst="rect">
            <a:avLst/>
          </a:prstGeom>
          <a:noFill/>
        </p:spPr>
        <p:txBody>
          <a:bodyPr wrap="square">
            <a:spAutoFit/>
          </a:bodyPr>
          <a:lstStyle/>
          <a:p>
            <a:r>
              <a:rPr lang="en-SG" sz="1200" dirty="0">
                <a:latin typeface="IBM Plex Sans Light" panose="020B0403050203000203" pitchFamily="34" charset="0"/>
              </a:rPr>
              <a:t>*SRE is the practice of applying software engineering principles to IT operations, applications and infrastructure processes to help organizations create highly reliable and scalable software systems.</a:t>
            </a:r>
          </a:p>
        </p:txBody>
      </p:sp>
      <p:sp>
        <p:nvSpPr>
          <p:cNvPr id="10" name="TextBox 9">
            <a:extLst>
              <a:ext uri="{FF2B5EF4-FFF2-40B4-BE49-F238E27FC236}">
                <a16:creationId xmlns:a16="http://schemas.microsoft.com/office/drawing/2014/main" id="{D950D7DE-F8B3-9039-841D-16602D1CC944}"/>
              </a:ext>
            </a:extLst>
          </p:cNvPr>
          <p:cNvSpPr txBox="1"/>
          <p:nvPr/>
        </p:nvSpPr>
        <p:spPr>
          <a:xfrm>
            <a:off x="8001000" y="2057401"/>
            <a:ext cx="6096000" cy="380999"/>
          </a:xfrm>
          <a:prstGeom prst="rect">
            <a:avLst/>
          </a:prstGeom>
          <a:noFill/>
        </p:spPr>
        <p:txBody>
          <a:bodyPr wrap="square" lIns="0" tIns="0" rIns="0" bIns="0" rtlCol="0">
            <a:noAutofit/>
          </a:bodyPr>
          <a:lstStyle/>
          <a:p>
            <a:pPr algn="ctr">
              <a:lnSpc>
                <a:spcPct val="110000"/>
              </a:lnSpc>
              <a:spcBef>
                <a:spcPts val="1800"/>
              </a:spcBef>
            </a:pPr>
            <a:r>
              <a:rPr lang="en-US" sz="1800" dirty="0">
                <a:ea typeface="IBM Plex Sans" charset="0"/>
                <a:cs typeface="IBM Plex Sans" charset="0"/>
              </a:rPr>
              <a:t>Operating or optimizing SRE in the IT organization</a:t>
            </a:r>
            <a:endParaRPr lang="en-US" sz="1800" dirty="0">
              <a:solidFill>
                <a:schemeClr val="tx1"/>
              </a:solidFill>
              <a:latin typeface="+mn-lt"/>
              <a:ea typeface="IBM Plex Sans" charset="0"/>
              <a:cs typeface="IBM Plex Sans" charset="0"/>
            </a:endParaRPr>
          </a:p>
        </p:txBody>
      </p:sp>
      <p:sp>
        <p:nvSpPr>
          <p:cNvPr id="12" name="TextBox 11">
            <a:extLst>
              <a:ext uri="{FF2B5EF4-FFF2-40B4-BE49-F238E27FC236}">
                <a16:creationId xmlns:a16="http://schemas.microsoft.com/office/drawing/2014/main" id="{A33E7B98-8108-F3A6-7E06-9612E7028A0F}"/>
              </a:ext>
            </a:extLst>
          </p:cNvPr>
          <p:cNvSpPr txBox="1"/>
          <p:nvPr/>
        </p:nvSpPr>
        <p:spPr>
          <a:xfrm>
            <a:off x="10123964" y="4343400"/>
            <a:ext cx="1741004" cy="707886"/>
          </a:xfrm>
          <a:prstGeom prst="rect">
            <a:avLst/>
          </a:prstGeom>
          <a:noFill/>
        </p:spPr>
        <p:txBody>
          <a:bodyPr wrap="square">
            <a:spAutoFit/>
          </a:bodyPr>
          <a:lstStyle/>
          <a:p>
            <a:r>
              <a:rPr lang="en-US" sz="4000" dirty="0">
                <a:solidFill>
                  <a:srgbClr val="1192E8"/>
                </a:solidFill>
                <a:latin typeface="+mn-lt"/>
              </a:rPr>
              <a:t>4.7x</a:t>
            </a:r>
            <a:r>
              <a:rPr lang="en-US" sz="1600" dirty="0">
                <a:solidFill>
                  <a:srgbClr val="1192E8"/>
                </a:solidFill>
                <a:latin typeface="+mn-lt"/>
              </a:rPr>
              <a:t> </a:t>
            </a:r>
            <a:r>
              <a:rPr lang="en-US" sz="1400" dirty="0">
                <a:solidFill>
                  <a:srgbClr val="1192E8"/>
                </a:solidFill>
                <a:latin typeface="+mn-lt"/>
              </a:rPr>
              <a:t>more</a:t>
            </a:r>
            <a:r>
              <a:rPr lang="en-US" sz="1400" dirty="0">
                <a:solidFill>
                  <a:srgbClr val="FA4D56"/>
                </a:solidFill>
                <a:latin typeface="+mn-lt"/>
              </a:rPr>
              <a:t> </a:t>
            </a:r>
            <a:endParaRPr lang="en-US" sz="1400" dirty="0"/>
          </a:p>
        </p:txBody>
      </p:sp>
    </p:spTree>
    <p:extLst>
      <p:ext uri="{BB962C8B-B14F-4D97-AF65-F5344CB8AC3E}">
        <p14:creationId xmlns:p14="http://schemas.microsoft.com/office/powerpoint/2010/main" val="3958687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8">
            <a:extLst>
              <a:ext uri="{FF2B5EF4-FFF2-40B4-BE49-F238E27FC236}">
                <a16:creationId xmlns:a16="http://schemas.microsoft.com/office/drawing/2014/main" id="{4C0DD952-94A3-E14C-D319-8B88F1759345}"/>
              </a:ext>
            </a:extLst>
          </p:cNvPr>
          <p:cNvSpPr>
            <a:spLocks noGrp="1"/>
          </p:cNvSpPr>
          <p:nvPr>
            <p:ph type="title"/>
          </p:nvPr>
        </p:nvSpPr>
        <p:spPr/>
        <p:txBody>
          <a:bodyPr/>
          <a:lstStyle/>
          <a:p>
            <a:r>
              <a:rPr lang="en-US" sz="2800" dirty="0">
                <a:latin typeface="IBM Plex Sans Light" panose="020B0403050203000203" pitchFamily="34" charset="0"/>
              </a:rPr>
              <a:t>Mature adopters predict higher generative AI-driven cost changes for data centers</a:t>
            </a:r>
          </a:p>
        </p:txBody>
      </p:sp>
      <p:sp>
        <p:nvSpPr>
          <p:cNvPr id="14" name="Text Placeholder 13">
            <a:extLst>
              <a:ext uri="{FF2B5EF4-FFF2-40B4-BE49-F238E27FC236}">
                <a16:creationId xmlns:a16="http://schemas.microsoft.com/office/drawing/2014/main" id="{B23A88A6-D95A-C818-9CF8-5ADC2A618B8B}"/>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sp>
        <p:nvSpPr>
          <p:cNvPr id="27" name="Text Placeholder 26">
            <a:extLst>
              <a:ext uri="{FF2B5EF4-FFF2-40B4-BE49-F238E27FC236}">
                <a16:creationId xmlns:a16="http://schemas.microsoft.com/office/drawing/2014/main" id="{C8FB3A6D-7E7E-453A-A05A-F59FA85AA9E5}"/>
              </a:ext>
            </a:extLst>
          </p:cNvPr>
          <p:cNvSpPr>
            <a:spLocks noGrp="1"/>
          </p:cNvSpPr>
          <p:nvPr>
            <p:ph type="body" sz="quarter" idx="13"/>
          </p:nvPr>
        </p:nvSpPr>
        <p:spPr/>
        <p:txBody>
          <a:bodyPr/>
          <a:lstStyle/>
          <a:p>
            <a:r>
              <a:rPr lang="en-US" sz="1000" kern="1200" dirty="0">
                <a:solidFill>
                  <a:srgbClr val="6F6F6F"/>
                </a:solidFill>
                <a:latin typeface="IBM Plex Sans Medm" panose="020B0503050203000203" pitchFamily="34" charset="0"/>
                <a:ea typeface="+mn-ea"/>
                <a:cs typeface="+mn-cs"/>
              </a:rPr>
              <a:t>Spend, productivity and performance</a:t>
            </a:r>
            <a:endParaRPr lang="en-SG" sz="1000" kern="1200" dirty="0">
              <a:solidFill>
                <a:srgbClr val="6F6F6F"/>
              </a:solidFill>
              <a:latin typeface="IBM Plex Sans Medm" panose="020B0503050203000203" pitchFamily="34" charset="0"/>
              <a:ea typeface="+mn-ea"/>
              <a:cs typeface="+mn-cs"/>
            </a:endParaRPr>
          </a:p>
        </p:txBody>
      </p:sp>
      <p:grpSp>
        <p:nvGrpSpPr>
          <p:cNvPr id="12" name="Group 11">
            <a:extLst>
              <a:ext uri="{FF2B5EF4-FFF2-40B4-BE49-F238E27FC236}">
                <a16:creationId xmlns:a16="http://schemas.microsoft.com/office/drawing/2014/main" id="{AE50E72D-E2C5-8F60-A349-D2091CEB978A}"/>
              </a:ext>
            </a:extLst>
          </p:cNvPr>
          <p:cNvGrpSpPr/>
          <p:nvPr/>
        </p:nvGrpSpPr>
        <p:grpSpPr>
          <a:xfrm>
            <a:off x="7741920" y="2692021"/>
            <a:ext cx="6583680" cy="4041648"/>
            <a:chOff x="3924300" y="3152717"/>
            <a:chExt cx="4480560" cy="4041648"/>
          </a:xfrm>
        </p:grpSpPr>
        <p:graphicFrame>
          <p:nvGraphicFramePr>
            <p:cNvPr id="13" name="Chart 12">
              <a:extLst>
                <a:ext uri="{FF2B5EF4-FFF2-40B4-BE49-F238E27FC236}">
                  <a16:creationId xmlns:a16="http://schemas.microsoft.com/office/drawing/2014/main" id="{ACE0589A-0A53-EB0F-4F32-C8126A69485B}"/>
                </a:ext>
              </a:extLst>
            </p:cNvPr>
            <p:cNvGraphicFramePr/>
            <p:nvPr/>
          </p:nvGraphicFramePr>
          <p:xfrm>
            <a:off x="3924300" y="3152717"/>
            <a:ext cx="4480560" cy="4041648"/>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FB26A3E2-78F1-99DB-761E-281BD56720EB}"/>
                </a:ext>
              </a:extLst>
            </p:cNvPr>
            <p:cNvSpPr txBox="1"/>
            <p:nvPr/>
          </p:nvSpPr>
          <p:spPr>
            <a:xfrm>
              <a:off x="4038600" y="6477000"/>
              <a:ext cx="3799082" cy="369332"/>
            </a:xfrm>
            <a:prstGeom prst="rect">
              <a:avLst/>
            </a:prstGeom>
            <a:noFill/>
          </p:spPr>
          <p:txBody>
            <a:bodyPr wrap="square">
              <a:spAutoFit/>
            </a:bodyPr>
            <a:lstStyle/>
            <a:p>
              <a:r>
                <a:rPr lang="en-US" sz="1800" dirty="0"/>
                <a:t>AI initiators</a:t>
              </a:r>
              <a:endParaRPr lang="en-SG" sz="1800" dirty="0"/>
            </a:p>
          </p:txBody>
        </p:sp>
        <p:sp>
          <p:nvSpPr>
            <p:cNvPr id="16" name="TextBox 15">
              <a:extLst>
                <a:ext uri="{FF2B5EF4-FFF2-40B4-BE49-F238E27FC236}">
                  <a16:creationId xmlns:a16="http://schemas.microsoft.com/office/drawing/2014/main" id="{50D80A03-ED22-C738-3A70-3EF0E7D0A2E1}"/>
                </a:ext>
              </a:extLst>
            </p:cNvPr>
            <p:cNvSpPr txBox="1"/>
            <p:nvPr/>
          </p:nvSpPr>
          <p:spPr>
            <a:xfrm>
              <a:off x="4038600" y="4648200"/>
              <a:ext cx="3799082" cy="369332"/>
            </a:xfrm>
            <a:prstGeom prst="rect">
              <a:avLst/>
            </a:prstGeom>
            <a:noFill/>
          </p:spPr>
          <p:txBody>
            <a:bodyPr wrap="square">
              <a:spAutoFit/>
            </a:bodyPr>
            <a:lstStyle/>
            <a:p>
              <a:r>
                <a:rPr lang="en-US" sz="1800" dirty="0"/>
                <a:t>Mature AI adopters</a:t>
              </a:r>
              <a:endParaRPr lang="en-SG" sz="1800" dirty="0"/>
            </a:p>
          </p:txBody>
        </p:sp>
      </p:grpSp>
      <p:sp>
        <p:nvSpPr>
          <p:cNvPr id="17" name="Content Placeholder 3">
            <a:extLst>
              <a:ext uri="{FF2B5EF4-FFF2-40B4-BE49-F238E27FC236}">
                <a16:creationId xmlns:a16="http://schemas.microsoft.com/office/drawing/2014/main" id="{A6249406-F0FD-1446-5FEF-0AE21D0C8CDA}"/>
              </a:ext>
            </a:extLst>
          </p:cNvPr>
          <p:cNvSpPr>
            <a:spLocks noGrp="1"/>
          </p:cNvSpPr>
          <p:nvPr>
            <p:ph idx="10"/>
          </p:nvPr>
        </p:nvSpPr>
        <p:spPr>
          <a:xfrm>
            <a:off x="8000837" y="2122363"/>
            <a:ext cx="5715163" cy="697037"/>
          </a:xfrm>
        </p:spPr>
        <p:txBody>
          <a:bodyPr/>
          <a:lstStyle/>
          <a:p>
            <a:r>
              <a:rPr lang="en-US" dirty="0"/>
              <a:t>Expected percentage change in data center costs due to implementation of generative AI</a:t>
            </a:r>
            <a:endParaRPr lang="en-SG" dirty="0"/>
          </a:p>
        </p:txBody>
      </p:sp>
    </p:spTree>
    <p:extLst>
      <p:ext uri="{BB962C8B-B14F-4D97-AF65-F5344CB8AC3E}">
        <p14:creationId xmlns:p14="http://schemas.microsoft.com/office/powerpoint/2010/main" val="36955431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36">
            <a:extLst>
              <a:ext uri="{FF2B5EF4-FFF2-40B4-BE49-F238E27FC236}">
                <a16:creationId xmlns:a16="http://schemas.microsoft.com/office/drawing/2014/main" id="{AEE80A82-B2E5-0361-28ED-1CBB48317578}"/>
              </a:ext>
            </a:extLst>
          </p:cNvPr>
          <p:cNvGraphicFramePr>
            <a:graphicFrameLocks noChangeAspect="1"/>
          </p:cNvGraphicFramePr>
          <p:nvPr>
            <p:extLst>
              <p:ext uri="{D42A27DB-BD31-4B8C-83A1-F6EECF244321}">
                <p14:modId xmlns:p14="http://schemas.microsoft.com/office/powerpoint/2010/main" val="1839409859"/>
              </p:ext>
            </p:extLst>
          </p:nvPr>
        </p:nvGraphicFramePr>
        <p:xfrm>
          <a:off x="8001000" y="3352800"/>
          <a:ext cx="5448718" cy="3537388"/>
        </p:xfrm>
        <a:graphic>
          <a:graphicData uri="http://schemas.openxmlformats.org/drawingml/2006/chart">
            <c:chart xmlns:c="http://schemas.openxmlformats.org/drawingml/2006/chart" xmlns:r="http://schemas.openxmlformats.org/officeDocument/2006/relationships" r:id="rId3"/>
          </a:graphicData>
        </a:graphic>
      </p:graphicFrame>
      <p:sp>
        <p:nvSpPr>
          <p:cNvPr id="23" name="Title 8">
            <a:extLst>
              <a:ext uri="{FF2B5EF4-FFF2-40B4-BE49-F238E27FC236}">
                <a16:creationId xmlns:a16="http://schemas.microsoft.com/office/drawing/2014/main" id="{4C0DD952-94A3-E14C-D319-8B88F1759345}"/>
              </a:ext>
            </a:extLst>
          </p:cNvPr>
          <p:cNvSpPr>
            <a:spLocks noGrp="1"/>
          </p:cNvSpPr>
          <p:nvPr>
            <p:ph type="title"/>
          </p:nvPr>
        </p:nvSpPr>
        <p:spPr/>
        <p:txBody>
          <a:bodyPr/>
          <a:lstStyle/>
          <a:p>
            <a:r>
              <a:rPr lang="en-US" sz="3200" dirty="0">
                <a:latin typeface="IBM Plex Sans Light" panose="020B0403050203000203" pitchFamily="34" charset="0"/>
              </a:rPr>
              <a:t>Mature AI adopters are more likely to rate data </a:t>
            </a:r>
            <a:r>
              <a:rPr lang="en-US" dirty="0"/>
              <a:t>a</a:t>
            </a:r>
            <a:r>
              <a:rPr lang="en-US" sz="3200" dirty="0">
                <a:latin typeface="IBM Plex Sans Light" panose="020B0403050203000203" pitchFamily="34" charset="0"/>
              </a:rPr>
              <a:t>ugmentation for machine learning as the most effective gen AI use case</a:t>
            </a:r>
          </a:p>
        </p:txBody>
      </p:sp>
      <p:sp>
        <p:nvSpPr>
          <p:cNvPr id="14" name="Text Placeholder 13">
            <a:extLst>
              <a:ext uri="{FF2B5EF4-FFF2-40B4-BE49-F238E27FC236}">
                <a16:creationId xmlns:a16="http://schemas.microsoft.com/office/drawing/2014/main" id="{B23A88A6-D95A-C818-9CF8-5ADC2A618B8B}"/>
              </a:ext>
            </a:extLst>
          </p:cNvPr>
          <p:cNvSpPr>
            <a:spLocks noGrp="1"/>
          </p:cNvSpPr>
          <p:nvPr>
            <p:ph type="body" sz="quarter" idx="14"/>
          </p:nvPr>
        </p:nvSpPr>
        <p:spPr/>
        <p:txBody>
          <a:bodyPr/>
          <a:lstStyle/>
          <a:p>
            <a:pPr>
              <a:spcBef>
                <a:spcPts val="0"/>
              </a:spcBef>
            </a:pPr>
            <a:r>
              <a:rPr lang="en-US" dirty="0">
                <a:solidFill>
                  <a:schemeClr val="tx1">
                    <a:alpha val="60000"/>
                  </a:schemeClr>
                </a:solidFill>
              </a:rPr>
              <a:t>Source: IBV Performance Data and Benchmarking, 2025</a:t>
            </a:r>
          </a:p>
          <a:p>
            <a:pPr>
              <a:spcBef>
                <a:spcPts val="0"/>
              </a:spcBef>
            </a:pPr>
            <a:r>
              <a:rPr lang="en-US" dirty="0">
                <a:solidFill>
                  <a:schemeClr val="tx1">
                    <a:alpha val="60000"/>
                  </a:schemeClr>
                </a:solidFill>
              </a:rPr>
              <a:t>Refer to slide notes for questions.</a:t>
            </a:r>
            <a:endParaRPr lang="en-SG" dirty="0">
              <a:solidFill>
                <a:schemeClr val="tx1">
                  <a:alpha val="60000"/>
                </a:schemeClr>
              </a:solidFill>
            </a:endParaRPr>
          </a:p>
        </p:txBody>
      </p:sp>
      <p:grpSp>
        <p:nvGrpSpPr>
          <p:cNvPr id="2" name="Group 1">
            <a:extLst>
              <a:ext uri="{FF2B5EF4-FFF2-40B4-BE49-F238E27FC236}">
                <a16:creationId xmlns:a16="http://schemas.microsoft.com/office/drawing/2014/main" id="{22279E27-8025-A089-BFCD-9E8C673AA54C}"/>
              </a:ext>
            </a:extLst>
          </p:cNvPr>
          <p:cNvGrpSpPr/>
          <p:nvPr/>
        </p:nvGrpSpPr>
        <p:grpSpPr>
          <a:xfrm>
            <a:off x="9241866" y="6813988"/>
            <a:ext cx="3864534" cy="838200"/>
            <a:chOff x="9241866" y="5638800"/>
            <a:chExt cx="3864534" cy="838200"/>
          </a:xfrm>
        </p:grpSpPr>
        <p:sp>
          <p:nvSpPr>
            <p:cNvPr id="5" name="Content Placeholder 23">
              <a:extLst>
                <a:ext uri="{FF2B5EF4-FFF2-40B4-BE49-F238E27FC236}">
                  <a16:creationId xmlns:a16="http://schemas.microsoft.com/office/drawing/2014/main" id="{96C23FE1-D0D9-50C0-9526-D60E7A76810A}"/>
                </a:ext>
              </a:extLst>
            </p:cNvPr>
            <p:cNvSpPr txBox="1">
              <a:spLocks/>
            </p:cNvSpPr>
            <p:nvPr/>
          </p:nvSpPr>
          <p:spPr>
            <a:xfrm>
              <a:off x="9893300" y="5638800"/>
              <a:ext cx="2057400" cy="8382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2800" kern="0" dirty="0">
                  <a:solidFill>
                    <a:srgbClr val="1192E8"/>
                  </a:solidFill>
                  <a:latin typeface="IBM Plex Sans Medm" panose="020B0603050203000203" pitchFamily="34" charset="0"/>
                  <a:ea typeface="IBM Plex Sans" charset="0"/>
                  <a:cs typeface="IBM Plex Sans" charset="0"/>
                </a:rPr>
                <a:t>67%</a:t>
              </a:r>
              <a:r>
                <a:rPr lang="en-US" sz="2800" kern="0" dirty="0">
                  <a:solidFill>
                    <a:srgbClr val="FA4D56"/>
                  </a:solidFill>
                  <a:latin typeface="IBM Plex Sans Medm" panose="020B0603050203000203" pitchFamily="34" charset="0"/>
                  <a:ea typeface="IBM Plex Sans" charset="0"/>
                  <a:cs typeface="IBM Plex Sans" charset="0"/>
                </a:rPr>
                <a:t> </a:t>
              </a:r>
              <a:r>
                <a:rPr lang="en-US" sz="2800" kern="0" dirty="0">
                  <a:solidFill>
                    <a:srgbClr val="C6C6C6"/>
                  </a:solidFill>
                  <a:ea typeface="IBM Plex Sans" charset="0"/>
                  <a:cs typeface="IBM Plex Sans" charset="0"/>
                </a:rPr>
                <a:t>| </a:t>
              </a:r>
              <a:r>
                <a:rPr lang="en-US" sz="2800" kern="0" dirty="0">
                  <a:solidFill>
                    <a:srgbClr val="82CFFF"/>
                  </a:solidFill>
                  <a:latin typeface="IBM Plex Sans Medm" panose="020B0603050203000203" pitchFamily="34" charset="0"/>
                  <a:ea typeface="IBM Plex Sans" charset="0"/>
                  <a:cs typeface="IBM Plex Sans" charset="0"/>
                </a:rPr>
                <a:t>44%</a:t>
              </a:r>
              <a:r>
                <a:rPr lang="en-US" sz="2800" kern="0" dirty="0">
                  <a:solidFill>
                    <a:srgbClr val="82CFFF"/>
                  </a:solidFill>
                  <a:ea typeface="IBM Plex Sans" charset="0"/>
                  <a:cs typeface="IBM Plex Sans" charset="0"/>
                </a:rPr>
                <a:t> </a:t>
              </a:r>
              <a:endParaRPr lang="en-US" kern="0" dirty="0">
                <a:solidFill>
                  <a:srgbClr val="82CFFF"/>
                </a:solidFill>
                <a:latin typeface="IBM Plex Sans Medm" panose="020B0503050203000203" pitchFamily="34" charset="0"/>
              </a:endParaRPr>
            </a:p>
            <a:p>
              <a:pPr defTabSz="914400"/>
              <a:endParaRPr lang="en-US" kern="0" dirty="0"/>
            </a:p>
          </p:txBody>
        </p:sp>
        <p:sp>
          <p:nvSpPr>
            <p:cNvPr id="3" name="TextBox 2">
              <a:extLst>
                <a:ext uri="{FF2B5EF4-FFF2-40B4-BE49-F238E27FC236}">
                  <a16:creationId xmlns:a16="http://schemas.microsoft.com/office/drawing/2014/main" id="{8071C1A5-56E9-D09E-720B-E0906C66A619}"/>
                </a:ext>
              </a:extLst>
            </p:cNvPr>
            <p:cNvSpPr txBox="1"/>
            <p:nvPr/>
          </p:nvSpPr>
          <p:spPr>
            <a:xfrm>
              <a:off x="92418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GB" sz="1400" dirty="0">
                  <a:latin typeface="IBM Plex Sans Light" panose="020B0403050203000203" pitchFamily="34" charset="0"/>
                  <a:ea typeface="ＭＳ Ｐゴシック" pitchFamily="34" charset="-128"/>
                  <a:cs typeface="Helvetica"/>
                </a:rPr>
                <a:t>Mature AI adopters</a:t>
              </a:r>
              <a:endParaRPr lang="en-US" sz="1400" dirty="0">
                <a:latin typeface="IBM Plex Sans Light" panose="020B0403050203000203" pitchFamily="34" charset="0"/>
                <a:ea typeface="ＭＳ Ｐゴシック" pitchFamily="34" charset="-128"/>
                <a:cs typeface="Helvetica"/>
              </a:endParaRPr>
            </a:p>
          </p:txBody>
        </p:sp>
        <p:sp>
          <p:nvSpPr>
            <p:cNvPr id="4" name="TextBox 3">
              <a:extLst>
                <a:ext uri="{FF2B5EF4-FFF2-40B4-BE49-F238E27FC236}">
                  <a16:creationId xmlns:a16="http://schemas.microsoft.com/office/drawing/2014/main" id="{BE2ACE67-9F72-2A3A-2CB3-4C525AD8304B}"/>
                </a:ext>
              </a:extLst>
            </p:cNvPr>
            <p:cNvSpPr txBox="1"/>
            <p:nvPr/>
          </p:nvSpPr>
          <p:spPr>
            <a:xfrm>
              <a:off x="10994466" y="5791200"/>
              <a:ext cx="2111934" cy="677108"/>
            </a:xfrm>
            <a:prstGeom prst="rect">
              <a:avLst/>
            </a:prstGeom>
            <a:noFill/>
          </p:spPr>
          <p:txBody>
            <a:bodyPr wrap="square" lIns="0" tIns="0" rIns="0" bIns="0" rtlCol="0">
              <a:spAutoFit/>
            </a:bodyPr>
            <a:lstStyle/>
            <a:p>
              <a:pPr>
                <a:lnSpc>
                  <a:spcPts val="2400"/>
                </a:lnSpc>
                <a:spcBef>
                  <a:spcPts val="1200"/>
                </a:spcBef>
              </a:pPr>
              <a:endParaRPr lang="en-US" sz="4400" dirty="0">
                <a:solidFill>
                  <a:schemeClr val="accent2"/>
                </a:solidFill>
                <a:latin typeface="IBM Plex Sans" panose="020B0503050000000000" pitchFamily="34" charset="77"/>
                <a:cs typeface="Arial" pitchFamily="34" charset="0"/>
              </a:endParaRPr>
            </a:p>
            <a:p>
              <a:pPr>
                <a:spcBef>
                  <a:spcPts val="1200"/>
                </a:spcBef>
              </a:pPr>
              <a:r>
                <a:rPr lang="en-US" sz="1400" dirty="0">
                  <a:latin typeface="IBM Plex Sans Light" panose="020B0403050203000203" pitchFamily="34" charset="0"/>
                  <a:ea typeface="ＭＳ Ｐゴシック" pitchFamily="34" charset="-128"/>
                  <a:cs typeface="Helvetica"/>
                </a:rPr>
                <a:t>AI initiators</a:t>
              </a:r>
            </a:p>
          </p:txBody>
        </p:sp>
      </p:grpSp>
      <p:graphicFrame>
        <p:nvGraphicFramePr>
          <p:cNvPr id="6" name="Chart 38">
            <a:extLst>
              <a:ext uri="{FF2B5EF4-FFF2-40B4-BE49-F238E27FC236}">
                <a16:creationId xmlns:a16="http://schemas.microsoft.com/office/drawing/2014/main" id="{ADFD5399-4EB2-DFAA-2BC0-507C84F10FB8}"/>
              </a:ext>
            </a:extLst>
          </p:cNvPr>
          <p:cNvGraphicFramePr>
            <a:graphicFrameLocks noChangeAspect="1"/>
          </p:cNvGraphicFramePr>
          <p:nvPr>
            <p:extLst>
              <p:ext uri="{D42A27DB-BD31-4B8C-83A1-F6EECF244321}">
                <p14:modId xmlns:p14="http://schemas.microsoft.com/office/powerpoint/2010/main" val="1385506096"/>
              </p:ext>
            </p:extLst>
          </p:nvPr>
        </p:nvGraphicFramePr>
        <p:xfrm>
          <a:off x="8970105" y="3863891"/>
          <a:ext cx="3656737" cy="246340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3384D06A-503A-5055-9C47-7A4B3374C7D9}"/>
              </a:ext>
            </a:extLst>
          </p:cNvPr>
          <p:cNvSpPr txBox="1"/>
          <p:nvPr/>
        </p:nvSpPr>
        <p:spPr>
          <a:xfrm>
            <a:off x="11461531" y="1466193"/>
            <a:ext cx="0" cy="0"/>
          </a:xfrm>
          <a:prstGeom prst="rect">
            <a:avLst/>
          </a:prstGeom>
          <a:noFill/>
        </p:spPr>
        <p:txBody>
          <a:bodyPr wrap="none" lIns="0" tIns="0" rIns="0" bIns="0" rtlCol="0">
            <a:noAutofit/>
          </a:bodyPr>
          <a:lstStyle/>
          <a:p>
            <a:pPr algn="l">
              <a:lnSpc>
                <a:spcPct val="110000"/>
              </a:lnSpc>
              <a:spcBef>
                <a:spcPts val="1800"/>
              </a:spcBef>
            </a:pPr>
            <a:endParaRPr lang="en-US" sz="1800" dirty="0">
              <a:solidFill>
                <a:schemeClr val="tx1"/>
              </a:solidFill>
              <a:latin typeface="+mn-lt"/>
              <a:ea typeface="IBM Plex Sans" charset="0"/>
              <a:cs typeface="IBM Plex Sans" charset="0"/>
            </a:endParaRPr>
          </a:p>
        </p:txBody>
      </p:sp>
      <p:sp>
        <p:nvSpPr>
          <p:cNvPr id="27" name="Text Placeholder 26">
            <a:extLst>
              <a:ext uri="{FF2B5EF4-FFF2-40B4-BE49-F238E27FC236}">
                <a16:creationId xmlns:a16="http://schemas.microsoft.com/office/drawing/2014/main" id="{C8FB3A6D-7E7E-453A-A05A-F59FA85AA9E5}"/>
              </a:ext>
            </a:extLst>
          </p:cNvPr>
          <p:cNvSpPr>
            <a:spLocks noGrp="1"/>
          </p:cNvSpPr>
          <p:nvPr>
            <p:ph type="body" sz="quarter" idx="13"/>
          </p:nvPr>
        </p:nvSpPr>
        <p:spPr/>
        <p:txBody>
          <a:bodyPr/>
          <a:lstStyle/>
          <a:p>
            <a:r>
              <a:rPr lang="en-US" dirty="0"/>
              <a:t>Impact of use cases on performance</a:t>
            </a:r>
            <a:endParaRPr lang="en-SG" dirty="0"/>
          </a:p>
        </p:txBody>
      </p:sp>
      <p:sp>
        <p:nvSpPr>
          <p:cNvPr id="10" name="TextBox 9">
            <a:extLst>
              <a:ext uri="{FF2B5EF4-FFF2-40B4-BE49-F238E27FC236}">
                <a16:creationId xmlns:a16="http://schemas.microsoft.com/office/drawing/2014/main" id="{9AFFBFCA-C405-684F-9BC7-5DB776855364}"/>
              </a:ext>
            </a:extLst>
          </p:cNvPr>
          <p:cNvSpPr txBox="1"/>
          <p:nvPr/>
        </p:nvSpPr>
        <p:spPr>
          <a:xfrm>
            <a:off x="7518836" y="2057401"/>
            <a:ext cx="6480000" cy="1200329"/>
          </a:xfrm>
          <a:prstGeom prst="rect">
            <a:avLst/>
          </a:prstGeom>
          <a:noFill/>
        </p:spPr>
        <p:txBody>
          <a:bodyPr wrap="square">
            <a:spAutoFit/>
          </a:bodyPr>
          <a:lstStyle/>
          <a:p>
            <a:pPr algn="ctr"/>
            <a:r>
              <a:rPr lang="en-US" sz="1800" dirty="0">
                <a:latin typeface="IBM Plex Sans Light" panose="020B0403050203000203" pitchFamily="34" charset="0"/>
              </a:rPr>
              <a:t>Top 5 generative AI use case based on combined business impact (increased revenue, reduced cost or reduced time to market) and technical feasibility: </a:t>
            </a:r>
            <a:r>
              <a:rPr lang="en-US" sz="1800" b="1" dirty="0"/>
              <a:t>Data augmentation for machine learning</a:t>
            </a:r>
            <a:endParaRPr lang="en-SG" sz="1800" b="1" dirty="0"/>
          </a:p>
        </p:txBody>
      </p:sp>
      <p:sp>
        <p:nvSpPr>
          <p:cNvPr id="11" name="TextBox 10">
            <a:extLst>
              <a:ext uri="{FF2B5EF4-FFF2-40B4-BE49-F238E27FC236}">
                <a16:creationId xmlns:a16="http://schemas.microsoft.com/office/drawing/2014/main" id="{E6E73E83-C380-6BEC-B867-60E9EE802D2A}"/>
              </a:ext>
            </a:extLst>
          </p:cNvPr>
          <p:cNvSpPr txBox="1"/>
          <p:nvPr/>
        </p:nvSpPr>
        <p:spPr>
          <a:xfrm>
            <a:off x="10123964" y="4680388"/>
            <a:ext cx="1741004" cy="707886"/>
          </a:xfrm>
          <a:prstGeom prst="rect">
            <a:avLst/>
          </a:prstGeom>
          <a:noFill/>
        </p:spPr>
        <p:txBody>
          <a:bodyPr wrap="square">
            <a:spAutoFit/>
          </a:bodyPr>
          <a:lstStyle/>
          <a:p>
            <a:r>
              <a:rPr lang="en-US" sz="4000" dirty="0">
                <a:solidFill>
                  <a:srgbClr val="1192E8"/>
                </a:solidFill>
                <a:latin typeface="+mn-lt"/>
              </a:rPr>
              <a:t>1.5x</a:t>
            </a:r>
            <a:r>
              <a:rPr lang="en-US" sz="1600" dirty="0">
                <a:solidFill>
                  <a:srgbClr val="1192E8"/>
                </a:solidFill>
                <a:latin typeface="+mn-lt"/>
              </a:rPr>
              <a:t> </a:t>
            </a:r>
            <a:r>
              <a:rPr lang="en-US" sz="1400" dirty="0">
                <a:solidFill>
                  <a:srgbClr val="1192E8"/>
                </a:solidFill>
                <a:latin typeface="+mn-lt"/>
              </a:rPr>
              <a:t>more</a:t>
            </a:r>
            <a:r>
              <a:rPr lang="en-US" sz="1400" dirty="0">
                <a:solidFill>
                  <a:srgbClr val="FA4D56"/>
                </a:solidFill>
                <a:latin typeface="+mn-lt"/>
              </a:rPr>
              <a:t> </a:t>
            </a:r>
            <a:endParaRPr lang="en-US" sz="1400" dirty="0"/>
          </a:p>
        </p:txBody>
      </p:sp>
    </p:spTree>
    <p:extLst>
      <p:ext uri="{BB962C8B-B14F-4D97-AF65-F5344CB8AC3E}">
        <p14:creationId xmlns:p14="http://schemas.microsoft.com/office/powerpoint/2010/main" val="368455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xpression…">
            <a:extLst>
              <a:ext uri="{FF2B5EF4-FFF2-40B4-BE49-F238E27FC236}">
                <a16:creationId xmlns:a16="http://schemas.microsoft.com/office/drawing/2014/main" id="{86895C0D-FB72-5149-B7B0-99DC06BD14D9}"/>
              </a:ext>
            </a:extLst>
          </p:cNvPr>
          <p:cNvSpPr txBox="1">
            <a:spLocks noGrp="1"/>
          </p:cNvSpPr>
          <p:nvPr>
            <p:ph type="title"/>
          </p:nvPr>
        </p:nvSpPr>
        <p:spPr>
          <a:xfrm>
            <a:off x="457199" y="457200"/>
            <a:ext cx="10515601" cy="8991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Demographics</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917982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7" name="Chart 106">
            <a:extLst>
              <a:ext uri="{FF2B5EF4-FFF2-40B4-BE49-F238E27FC236}">
                <a16:creationId xmlns:a16="http://schemas.microsoft.com/office/drawing/2014/main" id="{9F67B2F4-DEFA-914E-9C28-E5B011A32EFE}"/>
              </a:ext>
            </a:extLst>
          </p:cNvPr>
          <p:cNvGraphicFramePr>
            <a:graphicFrameLocks noChangeAspect="1"/>
          </p:cNvGraphicFramePr>
          <p:nvPr>
            <p:extLst>
              <p:ext uri="{D42A27DB-BD31-4B8C-83A1-F6EECF244321}">
                <p14:modId xmlns:p14="http://schemas.microsoft.com/office/powerpoint/2010/main" val="474264127"/>
              </p:ext>
            </p:extLst>
          </p:nvPr>
        </p:nvGraphicFramePr>
        <p:xfrm>
          <a:off x="10607040" y="914400"/>
          <a:ext cx="4389120" cy="65912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5" name="Chart 104">
            <a:extLst>
              <a:ext uri="{FF2B5EF4-FFF2-40B4-BE49-F238E27FC236}">
                <a16:creationId xmlns:a16="http://schemas.microsoft.com/office/drawing/2014/main" id="{EBCA7CAA-1C13-514A-BD90-AFA1C3FC6B40}"/>
              </a:ext>
            </a:extLst>
          </p:cNvPr>
          <p:cNvGraphicFramePr>
            <a:graphicFrameLocks noChangeAspect="1"/>
          </p:cNvGraphicFramePr>
          <p:nvPr>
            <p:extLst>
              <p:ext uri="{D42A27DB-BD31-4B8C-83A1-F6EECF244321}">
                <p14:modId xmlns:p14="http://schemas.microsoft.com/office/powerpoint/2010/main" val="1999400872"/>
              </p:ext>
            </p:extLst>
          </p:nvPr>
        </p:nvGraphicFramePr>
        <p:xfrm>
          <a:off x="7013990" y="685800"/>
          <a:ext cx="4389120" cy="659123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a:extLst>
              <a:ext uri="{FF2B5EF4-FFF2-40B4-BE49-F238E27FC236}">
                <a16:creationId xmlns:a16="http://schemas.microsoft.com/office/drawing/2014/main" id="{F15DAC84-76B8-CE47-BCF6-519BA7322CF0}"/>
              </a:ext>
            </a:extLst>
          </p:cNvPr>
          <p:cNvGraphicFramePr>
            <a:graphicFrameLocks noChangeAspect="1"/>
          </p:cNvGraphicFramePr>
          <p:nvPr>
            <p:extLst>
              <p:ext uri="{D42A27DB-BD31-4B8C-83A1-F6EECF244321}">
                <p14:modId xmlns:p14="http://schemas.microsoft.com/office/powerpoint/2010/main" val="3968727672"/>
              </p:ext>
            </p:extLst>
          </p:nvPr>
        </p:nvGraphicFramePr>
        <p:xfrm>
          <a:off x="3228010" y="0"/>
          <a:ext cx="4388400" cy="8353773"/>
        </p:xfrm>
        <a:graphic>
          <a:graphicData uri="http://schemas.openxmlformats.org/drawingml/2006/chart">
            <c:chart xmlns:c="http://schemas.openxmlformats.org/drawingml/2006/chart" xmlns:r="http://schemas.openxmlformats.org/officeDocument/2006/relationships" r:id="rId5"/>
          </a:graphicData>
        </a:graphic>
      </p:graphicFrame>
      <p:sp>
        <p:nvSpPr>
          <p:cNvPr id="6" name="Content Placeholder 5"/>
          <p:cNvSpPr>
            <a:spLocks noGrp="1"/>
          </p:cNvSpPr>
          <p:nvPr>
            <p:ph sz="quarter" idx="13"/>
          </p:nvPr>
        </p:nvSpPr>
        <p:spPr/>
        <p:txBody>
          <a:bodyPr/>
          <a:lstStyle/>
          <a:p>
            <a:r>
              <a:rPr lang="en-US" sz="2000" dirty="0"/>
              <a:t>Industry</a:t>
            </a:r>
            <a:br>
              <a:rPr lang="en-US" sz="2000" dirty="0"/>
            </a:br>
            <a:r>
              <a:rPr lang="en-US" sz="2000" dirty="0"/>
              <a:t>distribution</a:t>
            </a:r>
          </a:p>
        </p:txBody>
      </p:sp>
      <p:sp>
        <p:nvSpPr>
          <p:cNvPr id="12" name="Content Placeholder 11">
            <a:extLst>
              <a:ext uri="{FF2B5EF4-FFF2-40B4-BE49-F238E27FC236}">
                <a16:creationId xmlns:a16="http://schemas.microsoft.com/office/drawing/2014/main" id="{1FC26A95-5E18-B144-9D77-E9A052BDA39D}"/>
              </a:ext>
            </a:extLst>
          </p:cNvPr>
          <p:cNvSpPr>
            <a:spLocks noGrp="1"/>
          </p:cNvSpPr>
          <p:nvPr>
            <p:ph sz="quarter" idx="14"/>
          </p:nvPr>
        </p:nvSpPr>
        <p:spPr>
          <a:xfrm>
            <a:off x="7315200" y="0"/>
            <a:ext cx="3657600" cy="8229600"/>
          </a:xfrm>
        </p:spPr>
        <p:txBody>
          <a:bodyPr/>
          <a:lstStyle/>
          <a:p>
            <a:r>
              <a:rPr lang="en-US" sz="2000" dirty="0"/>
              <a:t>Regional</a:t>
            </a:r>
            <a:br>
              <a:rPr lang="en-US" sz="2000" dirty="0"/>
            </a:br>
            <a:r>
              <a:rPr lang="en-US" sz="2000" dirty="0"/>
              <a:t>distribution</a:t>
            </a:r>
          </a:p>
          <a:p>
            <a:endParaRPr lang="en-US" dirty="0"/>
          </a:p>
        </p:txBody>
      </p:sp>
      <p:sp>
        <p:nvSpPr>
          <p:cNvPr id="17" name="Content Placeholder 16">
            <a:extLst>
              <a:ext uri="{FF2B5EF4-FFF2-40B4-BE49-F238E27FC236}">
                <a16:creationId xmlns:a16="http://schemas.microsoft.com/office/drawing/2014/main" id="{F54EF6F5-C56D-D647-B9EE-D8B74C88359F}"/>
              </a:ext>
            </a:extLst>
          </p:cNvPr>
          <p:cNvSpPr>
            <a:spLocks noGrp="1"/>
          </p:cNvSpPr>
          <p:nvPr>
            <p:ph sz="quarter" idx="15"/>
          </p:nvPr>
        </p:nvSpPr>
        <p:spPr/>
        <p:txBody>
          <a:bodyPr/>
          <a:lstStyle/>
          <a:p>
            <a:r>
              <a:rPr lang="en-US" sz="2000" dirty="0"/>
              <a:t>Parent organization </a:t>
            </a:r>
            <a:br>
              <a:rPr lang="en-US" sz="2000" dirty="0"/>
            </a:br>
            <a:r>
              <a:rPr lang="en-US" sz="2000" dirty="0"/>
              <a:t>revenue</a:t>
            </a:r>
          </a:p>
          <a:p>
            <a:endParaRPr lang="en-US" strike="sngStrike" dirty="0"/>
          </a:p>
        </p:txBody>
      </p:sp>
      <p:sp>
        <p:nvSpPr>
          <p:cNvPr id="5" name="Content Placeholder 4"/>
          <p:cNvSpPr>
            <a:spLocks noGrp="1"/>
          </p:cNvSpPr>
          <p:nvPr>
            <p:ph sz="quarter" idx="12"/>
          </p:nvPr>
        </p:nvSpPr>
        <p:spPr/>
        <p:txBody>
          <a:bodyPr/>
          <a:lstStyle/>
          <a:p>
            <a:r>
              <a:rPr lang="en-US" sz="2800" dirty="0"/>
              <a:t>Respondent</a:t>
            </a:r>
            <a:br>
              <a:rPr lang="en-US" sz="2800" dirty="0"/>
            </a:br>
            <a:r>
              <a:rPr lang="en-US" sz="2800" dirty="0"/>
              <a:t>demographics</a:t>
            </a:r>
          </a:p>
        </p:txBody>
      </p:sp>
      <p:sp>
        <p:nvSpPr>
          <p:cNvPr id="15" name="Text Placeholder 14">
            <a:extLst>
              <a:ext uri="{FF2B5EF4-FFF2-40B4-BE49-F238E27FC236}">
                <a16:creationId xmlns:a16="http://schemas.microsoft.com/office/drawing/2014/main" id="{D659CD7E-EF47-A946-E968-EA6E9A55D871}"/>
              </a:ext>
            </a:extLst>
          </p:cNvPr>
          <p:cNvSpPr txBox="1">
            <a:spLocks/>
          </p:cNvSpPr>
          <p:nvPr/>
        </p:nvSpPr>
        <p:spPr>
          <a:xfrm>
            <a:off x="400264" y="154360"/>
            <a:ext cx="2971800" cy="381000"/>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lnSpc>
                <a:spcPct val="100000"/>
              </a:lnSpc>
              <a:spcBef>
                <a:spcPts val="0"/>
              </a:spcBef>
              <a:spcAft>
                <a:spcPts val="1400"/>
              </a:spcAft>
            </a:pPr>
            <a:r>
              <a:rPr lang="en-US" sz="1000" dirty="0">
                <a:solidFill>
                  <a:srgbClr val="001141"/>
                </a:solidFill>
                <a:latin typeface="+mj-lt"/>
              </a:rPr>
              <a:t>Demographics</a:t>
            </a:r>
          </a:p>
        </p:txBody>
      </p:sp>
      <p:sp>
        <p:nvSpPr>
          <p:cNvPr id="11" name="TextBox 10">
            <a:extLst>
              <a:ext uri="{FF2B5EF4-FFF2-40B4-BE49-F238E27FC236}">
                <a16:creationId xmlns:a16="http://schemas.microsoft.com/office/drawing/2014/main" id="{A0E611D7-8EEC-AD22-BFE9-D09A9E9B9BD8}"/>
              </a:ext>
            </a:extLst>
          </p:cNvPr>
          <p:cNvSpPr txBox="1"/>
          <p:nvPr/>
        </p:nvSpPr>
        <p:spPr>
          <a:xfrm>
            <a:off x="8264599" y="8509074"/>
            <a:ext cx="7004894" cy="261610"/>
          </a:xfrm>
          <a:prstGeom prst="rect">
            <a:avLst/>
          </a:prstGeom>
          <a:noFill/>
        </p:spPr>
        <p:txBody>
          <a:bodyPr wrap="square">
            <a:spAutoFit/>
          </a:bodyPr>
          <a:lstStyle/>
          <a:p>
            <a:r>
              <a:rPr lang="en-US" sz="1100" dirty="0"/>
              <a:t>D3: ORGs immediate corporate parents annual revenue/budget/gross written premium (GWP) in US dollars</a:t>
            </a:r>
          </a:p>
        </p:txBody>
      </p:sp>
      <p:sp>
        <p:nvSpPr>
          <p:cNvPr id="2" name="Text Placeholder 3">
            <a:extLst>
              <a:ext uri="{FF2B5EF4-FFF2-40B4-BE49-F238E27FC236}">
                <a16:creationId xmlns:a16="http://schemas.microsoft.com/office/drawing/2014/main" id="{B0A110BE-3366-B67E-DDFD-8492BD2FF7B1}"/>
              </a:ext>
            </a:extLst>
          </p:cNvPr>
          <p:cNvSpPr txBox="1">
            <a:spLocks/>
          </p:cNvSpPr>
          <p:nvPr/>
        </p:nvSpPr>
        <p:spPr>
          <a:xfrm>
            <a:off x="278294" y="7328868"/>
            <a:ext cx="3329608" cy="484632"/>
          </a:xfrm>
          <a:prstGeom prst="rect">
            <a:avLst/>
          </a:prstGeom>
        </p:spPr>
        <p:txBody>
          <a:bodyPr anchor="b"/>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800" kern="0" dirty="0"/>
              <a:t>Source: IBM Institute for Business Value Benchmarking Program, 2025.</a:t>
            </a:r>
          </a:p>
        </p:txBody>
      </p:sp>
    </p:spTree>
    <p:extLst>
      <p:ext uri="{BB962C8B-B14F-4D97-AF65-F5344CB8AC3E}">
        <p14:creationId xmlns:p14="http://schemas.microsoft.com/office/powerpoint/2010/main" val="772850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AFBF05-6D24-527B-F00A-EFFBB667A719}"/>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2DED32F0-C761-568B-C0D6-3BBB37ECB235}"/>
              </a:ext>
            </a:extLst>
          </p:cNvPr>
          <p:cNvSpPr>
            <a:spLocks noGrp="1"/>
          </p:cNvSpPr>
          <p:nvPr>
            <p:ph type="title"/>
          </p:nvPr>
        </p:nvSpPr>
        <p:spPr/>
        <p:txBody>
          <a:bodyPr/>
          <a:lstStyle/>
          <a:p>
            <a:r>
              <a:rPr lang="en-US" sz="3200" dirty="0">
                <a:latin typeface="IBM Plex Sans Medm" panose="020B0503050203000203" pitchFamily="34" charset="0"/>
              </a:rPr>
              <a:t>How we calculated estimated AI impact on IT KPIs for mature AI adopters</a:t>
            </a:r>
            <a:br>
              <a:rPr lang="en-US" dirty="0">
                <a:latin typeface="IBM Plex Sans Medm" panose="020B0503050203000203" pitchFamily="34" charset="0"/>
              </a:rPr>
            </a:br>
            <a:br>
              <a:rPr lang="en-US" dirty="0"/>
            </a:br>
            <a:r>
              <a:rPr lang="en-US" sz="1600" dirty="0"/>
              <a:t>Since the full impact of AI is not revealed until the organization reaches at least the operating level of AI adoption, the results reflect only the 38% of respondents that are </a:t>
            </a:r>
            <a:r>
              <a:rPr lang="en-US" sz="1600" dirty="0">
                <a:latin typeface="IBM Plex Sans Medm" panose="020B0503050203000203" pitchFamily="34" charset="0"/>
              </a:rPr>
              <a:t>operating or optimizing - </a:t>
            </a:r>
            <a:r>
              <a:rPr lang="en-US" sz="1600" dirty="0">
                <a:solidFill>
                  <a:srgbClr val="33B1FF"/>
                </a:solidFill>
                <a:latin typeface="IBM Plex Sans Medm" panose="020B0503050203000203" pitchFamily="34" charset="0"/>
              </a:rPr>
              <a:t>mature AI </a:t>
            </a:r>
            <a:r>
              <a:rPr lang="en-US" sz="1600" dirty="0">
                <a:solidFill>
                  <a:srgbClr val="1192E8"/>
                </a:solidFill>
                <a:latin typeface="IBM Plex Sans Medm" panose="020B0503050203000203" pitchFamily="34" charset="0"/>
              </a:rPr>
              <a:t>adopters</a:t>
            </a:r>
            <a:r>
              <a:rPr lang="en-US" sz="1600" dirty="0">
                <a:solidFill>
                  <a:srgbClr val="1192E8"/>
                </a:solidFill>
              </a:rPr>
              <a:t>.</a:t>
            </a:r>
            <a:endParaRPr lang="en-US" sz="2000" dirty="0">
              <a:solidFill>
                <a:srgbClr val="1192E8"/>
              </a:solidFill>
            </a:endParaRPr>
          </a:p>
        </p:txBody>
      </p:sp>
      <p:sp>
        <p:nvSpPr>
          <p:cNvPr id="9" name="Text Placeholder 8">
            <a:extLst>
              <a:ext uri="{FF2B5EF4-FFF2-40B4-BE49-F238E27FC236}">
                <a16:creationId xmlns:a16="http://schemas.microsoft.com/office/drawing/2014/main" id="{F63FCEBB-7EEE-8F9B-8F25-935D3FC01E20}"/>
              </a:ext>
            </a:extLst>
          </p:cNvPr>
          <p:cNvSpPr>
            <a:spLocks noGrp="1"/>
          </p:cNvSpPr>
          <p:nvPr>
            <p:ph type="body" sz="quarter" idx="15"/>
          </p:nvPr>
        </p:nvSpPr>
        <p:spPr/>
        <p:txBody>
          <a:bodyPr/>
          <a:lstStyle/>
          <a:p>
            <a:r>
              <a:rPr lang="en-US" kern="0" dirty="0"/>
              <a:t>Source: IBV Performance Data and Benchmarking, 2025</a:t>
            </a:r>
            <a:endParaRPr lang="en-US" dirty="0"/>
          </a:p>
        </p:txBody>
      </p:sp>
      <p:sp>
        <p:nvSpPr>
          <p:cNvPr id="10" name="Text Placeholder 9">
            <a:extLst>
              <a:ext uri="{FF2B5EF4-FFF2-40B4-BE49-F238E27FC236}">
                <a16:creationId xmlns:a16="http://schemas.microsoft.com/office/drawing/2014/main" id="{164CB44E-939D-927C-D29C-8A891574BA96}"/>
              </a:ext>
            </a:extLst>
          </p:cNvPr>
          <p:cNvSpPr>
            <a:spLocks noGrp="1"/>
          </p:cNvSpPr>
          <p:nvPr>
            <p:ph type="body" sz="quarter" idx="16"/>
          </p:nvPr>
        </p:nvSpPr>
        <p:spPr/>
        <p:txBody>
          <a:bodyPr/>
          <a:lstStyle/>
          <a:p>
            <a:r>
              <a:rPr lang="en-US" dirty="0"/>
              <a:t>AI impact calculation</a:t>
            </a:r>
          </a:p>
        </p:txBody>
      </p:sp>
      <p:sp>
        <p:nvSpPr>
          <p:cNvPr id="11" name="Content Placeholder 4">
            <a:extLst>
              <a:ext uri="{FF2B5EF4-FFF2-40B4-BE49-F238E27FC236}">
                <a16:creationId xmlns:a16="http://schemas.microsoft.com/office/drawing/2014/main" id="{AE751DB8-388E-4A3E-C9BA-E2A8F6F16A52}"/>
              </a:ext>
            </a:extLst>
          </p:cNvPr>
          <p:cNvSpPr txBox="1">
            <a:spLocks/>
          </p:cNvSpPr>
          <p:nvPr/>
        </p:nvSpPr>
        <p:spPr>
          <a:xfrm>
            <a:off x="3886200" y="2057398"/>
            <a:ext cx="4937760" cy="5166362"/>
          </a:xfrm>
          <a:prstGeom prst="rect">
            <a:avLst/>
          </a:prstGeom>
        </p:spPr>
        <p:txBody>
          <a:bodyPr vert="horz" lIns="0" tIns="0" rIns="0" bIns="0" rtlCol="0" anchor="t">
            <a:noAutofit/>
          </a:bodyPr>
          <a:lstStyle>
            <a:lvl1pPr marL="0" indent="0" algn="l" defTabSz="1097280" rtl="0" eaLnBrk="1" latinLnBrk="0" hangingPunct="1">
              <a:lnSpc>
                <a:spcPct val="105000"/>
              </a:lnSpc>
              <a:spcBef>
                <a:spcPts val="1200"/>
              </a:spcBef>
              <a:buFontTx/>
              <a:buNone/>
              <a:tabLst/>
              <a:defRPr sz="2000" b="0" i="0" kern="1200">
                <a:solidFill>
                  <a:schemeClr val="tx1"/>
                </a:solidFill>
                <a:latin typeface="IBM Plex Sans" charset="0"/>
                <a:ea typeface="IBM Plex Sans" charset="0"/>
                <a:cs typeface="IBM Plex Sans" charset="0"/>
              </a:defRPr>
            </a:lvl1pPr>
            <a:lvl2pPr marL="228600" indent="-228600" algn="l" defTabSz="1097280" rtl="0" eaLnBrk="1" latinLnBrk="0" hangingPunct="1">
              <a:lnSpc>
                <a:spcPct val="105000"/>
              </a:lnSpc>
              <a:spcBef>
                <a:spcPts val="1000"/>
              </a:spcBef>
              <a:buFont typeface="LucidaGrande" charset="0"/>
              <a:buChar char="-"/>
              <a:defRPr sz="2000" b="0" i="0" kern="1200">
                <a:solidFill>
                  <a:schemeClr val="tx1"/>
                </a:solidFill>
                <a:latin typeface="IBM Plex Sans" charset="0"/>
                <a:ea typeface="IBM Plex Sans" charset="0"/>
                <a:cs typeface="IBM Plex Sans" charset="0"/>
              </a:defRPr>
            </a:lvl2pPr>
            <a:lvl3pPr marL="4572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3pPr>
            <a:lvl4pPr marL="685800" indent="-228600" algn="l" defTabSz="1097280" rtl="0" eaLnBrk="1" latinLnBrk="0" hangingPunct="1">
              <a:lnSpc>
                <a:spcPct val="105000"/>
              </a:lnSpc>
              <a:spcBef>
                <a:spcPts val="0"/>
              </a:spcBef>
              <a:buFont typeface=".AppleSystemUIFont" charset="-120"/>
              <a:buChar char="–"/>
              <a:defRPr sz="2000" b="0" i="0" kern="1200">
                <a:solidFill>
                  <a:schemeClr val="tx1"/>
                </a:solidFill>
                <a:latin typeface="IBM Plex Sans" charset="0"/>
                <a:ea typeface="IBM Plex Sans" charset="0"/>
                <a:cs typeface="IBM Plex Sans" charset="0"/>
              </a:defRPr>
            </a:lvl4pPr>
            <a:lvl5pPr marL="9144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600" b="0" i="0" u="none" strike="noStrike" kern="1200" cap="none" spc="0" normalizeH="0" baseline="0" noProof="0" dirty="0">
                <a:ln>
                  <a:noFill/>
                </a:ln>
                <a:effectLst/>
                <a:uLnTx/>
                <a:uFillTx/>
                <a:latin typeface="IBM Plex Sans Light"/>
              </a:rPr>
              <a:t>1. For </a:t>
            </a:r>
            <a:r>
              <a:rPr lang="en-US" sz="1600" dirty="0">
                <a:latin typeface="IBM Plex Sans Light"/>
              </a:rPr>
              <a:t>IT</a:t>
            </a:r>
            <a:r>
              <a:rPr kumimoji="0" lang="en-US" sz="1600" b="0" i="0" u="none" strike="noStrike" kern="1200" cap="none" spc="0" normalizeH="0" baseline="0" noProof="0" dirty="0">
                <a:ln>
                  <a:noFill/>
                </a:ln>
                <a:effectLst/>
                <a:uLnTx/>
                <a:uFillTx/>
                <a:latin typeface="IBM Plex Sans Light"/>
              </a:rPr>
              <a:t> KPIs, we asked the </a:t>
            </a:r>
            <a:r>
              <a:rPr kumimoji="0" lang="en-US" sz="1600" u="none" strike="noStrike" kern="1200" cap="none" spc="0" normalizeH="0" baseline="0" noProof="0" dirty="0">
                <a:ln>
                  <a:noFill/>
                </a:ln>
                <a:solidFill>
                  <a:srgbClr val="1192E8"/>
                </a:solidFill>
                <a:effectLst/>
                <a:uLnTx/>
                <a:uFillTx/>
                <a:latin typeface="IBM Plex Sans Medm" panose="020B0503050203000203" pitchFamily="34" charset="0"/>
              </a:rPr>
              <a:t>mature AI adopters</a:t>
            </a:r>
            <a:r>
              <a:rPr kumimoji="0" lang="en-US" sz="1600" b="0" i="0" u="none" strike="noStrike" kern="1200" cap="none" spc="0" normalizeH="0" baseline="0" noProof="0" dirty="0">
                <a:ln>
                  <a:noFill/>
                </a:ln>
                <a:solidFill>
                  <a:srgbClr val="000000">
                    <a:lumMod val="65000"/>
                    <a:lumOff val="35000"/>
                  </a:srgbClr>
                </a:solidFill>
                <a:effectLst/>
                <a:uLnTx/>
                <a:uFillTx/>
                <a:latin typeface="IBM Plex Sans Light"/>
              </a:rPr>
              <a:t>:</a:t>
            </a:r>
          </a:p>
          <a:p>
            <a:pPr marL="571500" marR="0" lvl="2" indent="-342900" algn="l" defTabSz="1097280" rtl="0" eaLnBrk="1" fontAlgn="auto" latinLnBrk="0" hangingPunct="1">
              <a:lnSpc>
                <a:spcPct val="105000"/>
              </a:lnSpc>
              <a:spcBef>
                <a:spcPts val="1000"/>
              </a:spcBef>
              <a:spcAft>
                <a:spcPts val="0"/>
              </a:spcAft>
              <a:buClrTx/>
              <a:buSzTx/>
              <a:buFont typeface="+mj-lt"/>
              <a:buAutoNum type="alphaLcPeriod"/>
              <a:tabLst/>
              <a:defRPr/>
            </a:pPr>
            <a:r>
              <a:rPr kumimoji="0" lang="en-US" sz="1600" b="0" i="0" u="none" strike="noStrike" kern="1200" cap="none" spc="0" normalizeH="0" baseline="0" noProof="0" dirty="0">
                <a:ln>
                  <a:noFill/>
                </a:ln>
                <a:effectLst/>
                <a:uLnTx/>
                <a:uFillTx/>
                <a:latin typeface="IBM Plex Sans Light"/>
              </a:rPr>
              <a:t>What is your value for the KPI today? </a:t>
            </a:r>
          </a:p>
          <a:p>
            <a:pPr marL="571500" marR="0" lvl="2" indent="-342900" algn="l" defTabSz="1097280" rtl="0" eaLnBrk="1" fontAlgn="auto" latinLnBrk="0" hangingPunct="1">
              <a:lnSpc>
                <a:spcPct val="105000"/>
              </a:lnSpc>
              <a:spcBef>
                <a:spcPts val="1000"/>
              </a:spcBef>
              <a:spcAft>
                <a:spcPts val="0"/>
              </a:spcAft>
              <a:buClrTx/>
              <a:buSzTx/>
              <a:buFont typeface="+mj-lt"/>
              <a:buAutoNum type="alphaLcPeriod"/>
              <a:tabLst/>
              <a:defRPr/>
            </a:pPr>
            <a:r>
              <a:rPr kumimoji="0" lang="en-US" sz="1600" b="0" i="0" u="none" strike="noStrike" kern="1200" cap="none" spc="0" normalizeH="0" baseline="0" noProof="0" dirty="0">
                <a:ln>
                  <a:noFill/>
                </a:ln>
                <a:effectLst/>
                <a:uLnTx/>
                <a:uFillTx/>
                <a:latin typeface="IBM Plex Sans Light"/>
              </a:rPr>
              <a:t>What do you estimate that your KPI value would be, were it not for AI? </a:t>
            </a: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endParaRPr kumimoji="0" lang="en-US" sz="1600" b="0" i="0" u="none" strike="noStrike" kern="1200" cap="none" spc="0" normalizeH="0" baseline="0" noProof="0" dirty="0">
              <a:ln>
                <a:noFill/>
              </a:ln>
              <a:solidFill>
                <a:srgbClr val="000000">
                  <a:lumMod val="65000"/>
                  <a:lumOff val="35000"/>
                </a:srgbClr>
              </a:solidFill>
              <a:effectLst/>
              <a:uLnTx/>
              <a:uFillTx/>
              <a:latin typeface="IBM Plex Sans Light"/>
            </a:endParaRP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600" b="0" i="0" u="none" strike="noStrike" kern="1200" cap="none" spc="0" normalizeH="0" baseline="0" noProof="0" dirty="0">
                <a:ln>
                  <a:noFill/>
                </a:ln>
                <a:effectLst/>
                <a:uLnTx/>
                <a:uFillTx/>
                <a:latin typeface="IBM Plex Sans Light"/>
              </a:rPr>
              <a:t>2. For each </a:t>
            </a:r>
            <a:r>
              <a:rPr lang="en-US" sz="1600" dirty="0">
                <a:solidFill>
                  <a:srgbClr val="1192E8"/>
                </a:solidFill>
                <a:latin typeface="IBM Plex Sans Medm" panose="020B0503050203000203" pitchFamily="34" charset="0"/>
              </a:rPr>
              <a:t>mature AI adopter</a:t>
            </a:r>
            <a:r>
              <a:rPr kumimoji="0" lang="en-US" sz="1600" b="0" i="0" u="none" strike="noStrike" kern="1200" cap="none" spc="0" normalizeH="0" baseline="0" noProof="0" dirty="0">
                <a:ln>
                  <a:noFill/>
                </a:ln>
                <a:solidFill>
                  <a:srgbClr val="000000">
                    <a:lumMod val="65000"/>
                    <a:lumOff val="35000"/>
                  </a:srgbClr>
                </a:solidFill>
                <a:effectLst/>
                <a:uLnTx/>
                <a:uFillTx/>
                <a:latin typeface="IBM Plex Sans Light"/>
              </a:rPr>
              <a:t>, </a:t>
            </a:r>
            <a:r>
              <a:rPr kumimoji="0" lang="en-US" sz="1600" b="0" i="0" u="none" strike="noStrike" kern="1200" cap="none" spc="0" normalizeH="0" baseline="0" noProof="0" dirty="0">
                <a:ln>
                  <a:noFill/>
                </a:ln>
                <a:effectLst/>
                <a:uLnTx/>
                <a:uFillTx/>
                <a:latin typeface="IBM Plex Sans Light"/>
              </a:rPr>
              <a:t>we calculated the influence of AI in 2 ways:</a:t>
            </a:r>
          </a:p>
          <a:p>
            <a:pPr marL="571500" marR="0" lvl="2" indent="-342900" algn="l" defTabSz="1097280" rtl="0" eaLnBrk="1" fontAlgn="auto" latinLnBrk="0" hangingPunct="1">
              <a:lnSpc>
                <a:spcPct val="105000"/>
              </a:lnSpc>
              <a:spcBef>
                <a:spcPts val="1000"/>
              </a:spcBef>
              <a:spcAft>
                <a:spcPts val="0"/>
              </a:spcAft>
              <a:buClrTx/>
              <a:buSzTx/>
              <a:buFont typeface="+mj-lt"/>
              <a:buAutoNum type="alphaLcPeriod"/>
              <a:tabLst/>
              <a:defRPr/>
            </a:pPr>
            <a:r>
              <a:rPr kumimoji="0" lang="en-US" sz="1600" u="none" strike="noStrike" kern="1200" cap="none" spc="0" normalizeH="0" baseline="0" noProof="0" dirty="0">
                <a:ln>
                  <a:noFill/>
                </a:ln>
                <a:solidFill>
                  <a:srgbClr val="1192E8"/>
                </a:solidFill>
                <a:effectLst/>
                <a:uLnTx/>
                <a:uFillTx/>
                <a:latin typeface="IBM Plex Sans Medm" panose="020B0503050203000203" pitchFamily="34" charset="0"/>
              </a:rPr>
              <a:t>AI contribution to their KPI value </a:t>
            </a:r>
            <a:r>
              <a:rPr kumimoji="0" lang="en-US" sz="1600" b="0" i="0" u="none" strike="noStrike" kern="1200" cap="none" spc="0" normalizeH="0" baseline="0" noProof="0" dirty="0">
                <a:ln>
                  <a:noFill/>
                </a:ln>
                <a:effectLst/>
                <a:uLnTx/>
                <a:uFillTx/>
                <a:latin typeface="IBM Plex Sans Light"/>
              </a:rPr>
              <a:t>which is actual difference between the value of 1.a and 1.b above</a:t>
            </a:r>
          </a:p>
          <a:p>
            <a:pPr marL="571500" marR="0" lvl="2" indent="-342900" algn="l" defTabSz="1097280" rtl="0" eaLnBrk="1" fontAlgn="auto" latinLnBrk="0" hangingPunct="1">
              <a:lnSpc>
                <a:spcPct val="105000"/>
              </a:lnSpc>
              <a:spcBef>
                <a:spcPts val="1000"/>
              </a:spcBef>
              <a:spcAft>
                <a:spcPts val="0"/>
              </a:spcAft>
              <a:buClrTx/>
              <a:buSzTx/>
              <a:buFont typeface="+mj-lt"/>
              <a:buAutoNum type="alphaLcPeriod"/>
              <a:tabLst/>
              <a:defRPr/>
            </a:pPr>
            <a:r>
              <a:rPr kumimoji="0" lang="en-US" sz="1600" u="none" strike="noStrike" kern="1200" cap="none" spc="0" normalizeH="0" baseline="0" noProof="0" dirty="0">
                <a:ln>
                  <a:noFill/>
                </a:ln>
                <a:solidFill>
                  <a:srgbClr val="1192E8"/>
                </a:solidFill>
                <a:effectLst/>
                <a:uLnTx/>
                <a:uFillTx/>
                <a:latin typeface="IBM Plex Sans Medm" panose="020B0503050203000203" pitchFamily="34" charset="0"/>
              </a:rPr>
              <a:t>AI impact </a:t>
            </a:r>
            <a:r>
              <a:rPr kumimoji="0" lang="en-US" sz="1600" b="0" i="0" u="none" strike="noStrike" kern="1200" cap="none" spc="0" normalizeH="0" baseline="0" noProof="0" dirty="0">
                <a:ln>
                  <a:noFill/>
                </a:ln>
                <a:effectLst/>
                <a:uLnTx/>
                <a:uFillTx/>
                <a:latin typeface="IBM Plex Sans Light"/>
              </a:rPr>
              <a:t>which is their AI contribution as a percentage of their current value (2.a/1.a) </a:t>
            </a: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endParaRPr kumimoji="0" lang="en-US" sz="1600" b="0" i="0" u="none" strike="noStrike" kern="1200" cap="none" spc="0" normalizeH="0" baseline="0" noProof="0" dirty="0">
              <a:ln>
                <a:noFill/>
              </a:ln>
              <a:effectLst/>
              <a:uLnTx/>
              <a:uFillTx/>
              <a:latin typeface="IBM Plex Sans Light"/>
            </a:endParaRP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600" b="0" i="0" u="none" strike="noStrike" kern="1200" cap="none" spc="0" normalizeH="0" baseline="0" noProof="0" dirty="0">
                <a:ln>
                  <a:noFill/>
                </a:ln>
                <a:effectLst/>
                <a:uLnTx/>
                <a:uFillTx/>
                <a:latin typeface="IBM Plex Sans Light"/>
              </a:rPr>
              <a:t>3. Finally, we ordered the individual AI impact scores (2.b) from best to worst and reported on the median of this distribution</a:t>
            </a:r>
            <a:endParaRPr kumimoji="0" lang="en-US" sz="2000" b="0" i="0" u="none" strike="noStrike" kern="1200" cap="none" spc="0" normalizeH="0" baseline="0" noProof="0" dirty="0">
              <a:ln>
                <a:noFill/>
              </a:ln>
              <a:effectLst/>
              <a:uLnTx/>
              <a:uFillTx/>
              <a:latin typeface="IBM Plex Sans" charset="0"/>
            </a:endParaRP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endParaRPr kumimoji="0" lang="en-US" sz="2000" b="0" i="0" u="none" strike="noStrike" kern="1200" cap="none" spc="0" normalizeH="0" baseline="0" noProof="0" dirty="0">
              <a:ln>
                <a:noFill/>
              </a:ln>
              <a:solidFill>
                <a:srgbClr val="000000">
                  <a:lumMod val="65000"/>
                  <a:lumOff val="35000"/>
                </a:srgbClr>
              </a:solidFill>
              <a:effectLst/>
              <a:uLnTx/>
              <a:uFillTx/>
              <a:latin typeface="IBM Plex Sans" charset="0"/>
            </a:endParaRPr>
          </a:p>
          <a:p>
            <a:pPr marL="228600" marR="0" lvl="1" indent="-228600" algn="l" defTabSz="1097280" rtl="0" eaLnBrk="1" fontAlgn="auto" latinLnBrk="0" hangingPunct="1">
              <a:lnSpc>
                <a:spcPct val="105000"/>
              </a:lnSpc>
              <a:spcBef>
                <a:spcPts val="1000"/>
              </a:spcBef>
              <a:spcAft>
                <a:spcPts val="0"/>
              </a:spcAft>
              <a:buClrTx/>
              <a:buSzTx/>
              <a:buFont typeface="LucidaGrande" charset="0"/>
              <a:buChar char="-"/>
              <a:tabLst/>
              <a:defRPr/>
            </a:pPr>
            <a:endParaRPr kumimoji="0" lang="en-US" sz="2000" b="0" i="0" u="none" strike="noStrike" kern="1200" cap="none" spc="0" normalizeH="0" baseline="0" noProof="0" dirty="0">
              <a:ln>
                <a:noFill/>
              </a:ln>
              <a:solidFill>
                <a:srgbClr val="000000">
                  <a:lumMod val="65000"/>
                  <a:lumOff val="35000"/>
                </a:srgbClr>
              </a:solidFill>
              <a:effectLst/>
              <a:uLnTx/>
              <a:uFillTx/>
              <a:latin typeface="IBM Plex Sans" charset="0"/>
            </a:endParaRPr>
          </a:p>
          <a:p>
            <a:pPr marL="0" marR="0" lvl="1" indent="0" algn="l" defTabSz="1097280" rtl="0" eaLnBrk="1" fontAlgn="auto" latinLnBrk="0" hangingPunct="1">
              <a:lnSpc>
                <a:spcPct val="105000"/>
              </a:lnSpc>
              <a:spcBef>
                <a:spcPts val="1000"/>
              </a:spcBef>
              <a:spcAft>
                <a:spcPts val="0"/>
              </a:spcAft>
              <a:buClrTx/>
              <a:buSzTx/>
              <a:buNone/>
              <a:tabLst/>
              <a:defRPr/>
            </a:pPr>
            <a:endParaRPr kumimoji="0" lang="en-US" sz="2000" b="0" i="0" u="none" strike="noStrike" kern="1200" cap="none" spc="0" normalizeH="0" baseline="0" noProof="0" dirty="0">
              <a:ln>
                <a:noFill/>
              </a:ln>
              <a:solidFill>
                <a:srgbClr val="000000">
                  <a:lumMod val="65000"/>
                  <a:lumOff val="35000"/>
                </a:srgbClr>
              </a:solidFill>
              <a:effectLst/>
              <a:uLnTx/>
              <a:uFillTx/>
              <a:latin typeface="IBM Plex Sans" charset="0"/>
            </a:endParaRPr>
          </a:p>
        </p:txBody>
      </p:sp>
      <p:graphicFrame>
        <p:nvGraphicFramePr>
          <p:cNvPr id="12" name="Table 2">
            <a:extLst>
              <a:ext uri="{FF2B5EF4-FFF2-40B4-BE49-F238E27FC236}">
                <a16:creationId xmlns:a16="http://schemas.microsoft.com/office/drawing/2014/main" id="{2F2B147F-0A4A-CF7C-2C73-0AAC0F71A7E9}"/>
              </a:ext>
            </a:extLst>
          </p:cNvPr>
          <p:cNvGraphicFramePr>
            <a:graphicFrameLocks noGrp="1"/>
          </p:cNvGraphicFramePr>
          <p:nvPr/>
        </p:nvGraphicFramePr>
        <p:xfrm>
          <a:off x="9275297" y="3749038"/>
          <a:ext cx="4178106" cy="1097280"/>
        </p:xfrm>
        <a:graphic>
          <a:graphicData uri="http://schemas.openxmlformats.org/drawingml/2006/table">
            <a:tbl>
              <a:tblPr firstRow="1" bandRow="1">
                <a:tableStyleId>{5C22544A-7EE6-4342-B048-85BDC9FD1C3A}</a:tableStyleId>
              </a:tblPr>
              <a:tblGrid>
                <a:gridCol w="2759245">
                  <a:extLst>
                    <a:ext uri="{9D8B030D-6E8A-4147-A177-3AD203B41FA5}">
                      <a16:colId xmlns:a16="http://schemas.microsoft.com/office/drawing/2014/main" val="460962580"/>
                    </a:ext>
                  </a:extLst>
                </a:gridCol>
                <a:gridCol w="1418861">
                  <a:extLst>
                    <a:ext uri="{9D8B030D-6E8A-4147-A177-3AD203B41FA5}">
                      <a16:colId xmlns:a16="http://schemas.microsoft.com/office/drawing/2014/main" val="4095604892"/>
                    </a:ext>
                  </a:extLst>
                </a:gridCol>
              </a:tblGrid>
              <a:tr h="0">
                <a:tc>
                  <a:txBody>
                    <a:bodyPr/>
                    <a:lstStyle/>
                    <a:p>
                      <a:r>
                        <a:rPr lang="en-US" sz="1200" b="0" dirty="0">
                          <a:solidFill>
                            <a:srgbClr val="1192E8"/>
                          </a:solidFill>
                          <a:latin typeface="IBM Plex Sans" panose="020B0503050203000203" pitchFamily="34" charset="0"/>
                        </a:rPr>
                        <a:t>Current KPI score (1.a) </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100 employees</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32503178"/>
                  </a:ext>
                </a:extLst>
              </a:tr>
              <a:tr h="0">
                <a:tc>
                  <a:txBody>
                    <a:bodyPr/>
                    <a:lstStyle/>
                    <a:p>
                      <a:r>
                        <a:rPr lang="en-US" sz="1200" b="0" dirty="0">
                          <a:solidFill>
                            <a:srgbClr val="1192E8"/>
                          </a:solidFill>
                          <a:latin typeface="IBM Plex Sans" panose="020B0503050203000203" pitchFamily="34" charset="0"/>
                        </a:rPr>
                        <a:t>Estimated KPI score without AI (1.b)</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82 employees</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4585925"/>
                  </a:ext>
                </a:extLst>
              </a:tr>
              <a:tr h="152400">
                <a:tc>
                  <a:txBody>
                    <a:bodyPr/>
                    <a:lstStyle/>
                    <a:p>
                      <a:r>
                        <a:rPr lang="en-US" sz="1200" b="0" dirty="0">
                          <a:solidFill>
                            <a:srgbClr val="1192E8"/>
                          </a:solidFill>
                          <a:latin typeface="IBM Plex Sans" panose="020B0503050203000203" pitchFamily="34" charset="0"/>
                        </a:rPr>
                        <a:t>AI contribution to KPI score (2.a)</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18 employees</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0850813"/>
                  </a:ext>
                </a:extLst>
              </a:tr>
              <a:tr h="0">
                <a:tc>
                  <a:txBody>
                    <a:bodyPr/>
                    <a:lstStyle/>
                    <a:p>
                      <a:r>
                        <a:rPr lang="en-US" sz="1200" b="0" i="0" dirty="0">
                          <a:solidFill>
                            <a:srgbClr val="001141"/>
                          </a:solidFill>
                          <a:latin typeface="IBM Plex Sans Medm" panose="020B0503050203000203" pitchFamily="34" charset="0"/>
                        </a:rPr>
                        <a:t>AI impact (2.b)</a:t>
                      </a:r>
                      <a:endParaRPr lang="en-US" sz="1200" b="0" dirty="0">
                        <a:solidFill>
                          <a:srgbClr val="001141"/>
                        </a:solidFill>
                        <a:latin typeface="IBM Plex Sans" panose="020B0503050203000203" pitchFamily="34" charset="0"/>
                      </a:endParaRP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001141"/>
                          </a:solidFill>
                          <a:latin typeface="IBM Plex Sans" panose="020B0503050203000203" pitchFamily="34" charset="0"/>
                        </a:rPr>
                        <a:t>18 / 100 = </a:t>
                      </a:r>
                      <a:r>
                        <a:rPr lang="en-US" sz="1200" b="0" i="0" dirty="0">
                          <a:solidFill>
                            <a:srgbClr val="001141"/>
                          </a:solidFill>
                          <a:latin typeface="IBM Plex Sans Medm" panose="020B0503050203000203" pitchFamily="34" charset="0"/>
                        </a:rPr>
                        <a:t>18%</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9973490"/>
                  </a:ext>
                </a:extLst>
              </a:tr>
            </a:tbl>
          </a:graphicData>
        </a:graphic>
      </p:graphicFrame>
      <p:sp>
        <p:nvSpPr>
          <p:cNvPr id="13" name="Content Placeholder 4">
            <a:extLst>
              <a:ext uri="{FF2B5EF4-FFF2-40B4-BE49-F238E27FC236}">
                <a16:creationId xmlns:a16="http://schemas.microsoft.com/office/drawing/2014/main" id="{FE6BC2C8-BA5B-0A01-2CBA-791A4090A1B0}"/>
              </a:ext>
            </a:extLst>
          </p:cNvPr>
          <p:cNvSpPr txBox="1">
            <a:spLocks/>
          </p:cNvSpPr>
          <p:nvPr/>
        </p:nvSpPr>
        <p:spPr>
          <a:xfrm>
            <a:off x="9275297" y="2758439"/>
            <a:ext cx="4909620" cy="496824"/>
          </a:xfrm>
          <a:prstGeom prst="rect">
            <a:avLst/>
          </a:prstGeom>
        </p:spPr>
        <p:txBody>
          <a:bodyPr vert="horz" lIns="0" tIns="0" rIns="0" bIns="0" rtlCol="0" anchor="t">
            <a:noAutofit/>
          </a:bodyPr>
          <a:lstStyle>
            <a:lvl1pPr marL="0" indent="0" algn="l" defTabSz="1097280" rtl="0" eaLnBrk="1" latinLnBrk="0" hangingPunct="1">
              <a:lnSpc>
                <a:spcPct val="105000"/>
              </a:lnSpc>
              <a:spcBef>
                <a:spcPts val="1200"/>
              </a:spcBef>
              <a:buFontTx/>
              <a:buNone/>
              <a:tabLst/>
              <a:defRPr sz="2000" b="0" i="0" kern="1200">
                <a:solidFill>
                  <a:schemeClr val="tx1"/>
                </a:solidFill>
                <a:latin typeface="IBM Plex Sans" charset="0"/>
                <a:ea typeface="IBM Plex Sans" charset="0"/>
                <a:cs typeface="IBM Plex Sans" charset="0"/>
              </a:defRPr>
            </a:lvl1pPr>
            <a:lvl2pPr marL="228600" indent="-228600" algn="l" defTabSz="1097280" rtl="0" eaLnBrk="1" latinLnBrk="0" hangingPunct="1">
              <a:lnSpc>
                <a:spcPct val="105000"/>
              </a:lnSpc>
              <a:spcBef>
                <a:spcPts val="1000"/>
              </a:spcBef>
              <a:buFont typeface="LucidaGrande" charset="0"/>
              <a:buChar char="-"/>
              <a:defRPr sz="2000" b="0" i="0" kern="1200">
                <a:solidFill>
                  <a:schemeClr val="tx1"/>
                </a:solidFill>
                <a:latin typeface="IBM Plex Sans" charset="0"/>
                <a:ea typeface="IBM Plex Sans" charset="0"/>
                <a:cs typeface="IBM Plex Sans" charset="0"/>
              </a:defRPr>
            </a:lvl2pPr>
            <a:lvl3pPr marL="4572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3pPr>
            <a:lvl4pPr marL="685800" indent="-228600" algn="l" defTabSz="1097280" rtl="0" eaLnBrk="1" latinLnBrk="0" hangingPunct="1">
              <a:lnSpc>
                <a:spcPct val="105000"/>
              </a:lnSpc>
              <a:spcBef>
                <a:spcPts val="0"/>
              </a:spcBef>
              <a:buFont typeface=".AppleSystemUIFont" charset="-120"/>
              <a:buChar char="–"/>
              <a:defRPr sz="2000" b="0" i="0" kern="1200">
                <a:solidFill>
                  <a:schemeClr val="tx1"/>
                </a:solidFill>
                <a:latin typeface="IBM Plex Sans" charset="0"/>
                <a:ea typeface="IBM Plex Sans" charset="0"/>
                <a:cs typeface="IBM Plex Sans" charset="0"/>
              </a:defRPr>
            </a:lvl4pPr>
            <a:lvl5pPr marL="9144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800" b="0" i="1" u="none" strike="noStrike" kern="1200" cap="none" spc="0" normalizeH="0" baseline="0" noProof="0" dirty="0">
                <a:ln>
                  <a:noFill/>
                </a:ln>
                <a:solidFill>
                  <a:srgbClr val="1192E8"/>
                </a:solidFill>
                <a:effectLst/>
                <a:uLnTx/>
                <a:uFillTx/>
                <a:latin typeface="IBM Plex Sans" panose="020B0503050203000203" pitchFamily="34" charset="0"/>
              </a:rPr>
              <a:t>Example of AI </a:t>
            </a:r>
            <a:r>
              <a:rPr kumimoji="0" lang="en-US" sz="1800" b="1" i="1" u="none" strike="noStrike" kern="1200" cap="none" spc="0" normalizeH="0" baseline="0" noProof="0" dirty="0">
                <a:ln>
                  <a:noFill/>
                </a:ln>
                <a:solidFill>
                  <a:srgbClr val="1192E8"/>
                </a:solidFill>
                <a:effectLst/>
                <a:uLnTx/>
                <a:uFillTx/>
                <a:latin typeface="IBM Plex Sans" panose="020B0503050203000203" pitchFamily="34" charset="0"/>
              </a:rPr>
              <a:t>increasing</a:t>
            </a:r>
            <a:r>
              <a:rPr kumimoji="0" lang="en-US" sz="1800" b="0" i="1" u="none" strike="noStrike" kern="1200" cap="none" spc="0" normalizeH="0" baseline="0" noProof="0" dirty="0">
                <a:ln>
                  <a:noFill/>
                </a:ln>
                <a:solidFill>
                  <a:srgbClr val="1192E8"/>
                </a:solidFill>
                <a:effectLst/>
                <a:uLnTx/>
                <a:uFillTx/>
                <a:latin typeface="IBM Plex Sans" panose="020B0503050203000203" pitchFamily="34" charset="0"/>
              </a:rPr>
              <a:t> KPI score:</a:t>
            </a: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600" b="0" i="0" u="none" strike="noStrike" kern="1200" cap="none" spc="0" normalizeH="0" baseline="0" noProof="0" dirty="0">
                <a:ln>
                  <a:noFill/>
                </a:ln>
                <a:solidFill>
                  <a:srgbClr val="001141"/>
                </a:solidFill>
                <a:effectLst/>
                <a:uLnTx/>
                <a:uFillTx/>
                <a:latin typeface="IBM Plex Sans Medm" panose="020B0503050203000203" pitchFamily="34" charset="0"/>
              </a:rPr>
              <a:t>Number of employees serviced per IT function FTE</a:t>
            </a:r>
          </a:p>
        </p:txBody>
      </p:sp>
      <p:graphicFrame>
        <p:nvGraphicFramePr>
          <p:cNvPr id="14" name="Table 2">
            <a:extLst>
              <a:ext uri="{FF2B5EF4-FFF2-40B4-BE49-F238E27FC236}">
                <a16:creationId xmlns:a16="http://schemas.microsoft.com/office/drawing/2014/main" id="{3146EB72-86F9-CA7C-7674-9BCBFBABB777}"/>
              </a:ext>
            </a:extLst>
          </p:cNvPr>
          <p:cNvGraphicFramePr>
            <a:graphicFrameLocks noGrp="1"/>
          </p:cNvGraphicFramePr>
          <p:nvPr/>
        </p:nvGraphicFramePr>
        <p:xfrm>
          <a:off x="9281159" y="6400798"/>
          <a:ext cx="4172244" cy="1111135"/>
        </p:xfrm>
        <a:graphic>
          <a:graphicData uri="http://schemas.openxmlformats.org/drawingml/2006/table">
            <a:tbl>
              <a:tblPr firstRow="1" bandRow="1">
                <a:tableStyleId>{5C22544A-7EE6-4342-B048-85BDC9FD1C3A}</a:tableStyleId>
              </a:tblPr>
              <a:tblGrid>
                <a:gridCol w="2813839">
                  <a:extLst>
                    <a:ext uri="{9D8B030D-6E8A-4147-A177-3AD203B41FA5}">
                      <a16:colId xmlns:a16="http://schemas.microsoft.com/office/drawing/2014/main" val="460962580"/>
                    </a:ext>
                  </a:extLst>
                </a:gridCol>
                <a:gridCol w="1358405">
                  <a:extLst>
                    <a:ext uri="{9D8B030D-6E8A-4147-A177-3AD203B41FA5}">
                      <a16:colId xmlns:a16="http://schemas.microsoft.com/office/drawing/2014/main" val="4095604892"/>
                    </a:ext>
                  </a:extLst>
                </a:gridCol>
              </a:tblGrid>
              <a:tr h="269702">
                <a:tc>
                  <a:txBody>
                    <a:bodyPr/>
                    <a:lstStyle/>
                    <a:p>
                      <a:r>
                        <a:rPr lang="en-US" sz="1200" b="0" dirty="0">
                          <a:solidFill>
                            <a:srgbClr val="1192E8"/>
                          </a:solidFill>
                          <a:latin typeface="IBM Plex Sans" panose="020B0503050203000203" pitchFamily="34" charset="0"/>
                        </a:rPr>
                        <a:t>Current KPI score (1.a)</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5 hours</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32503178"/>
                  </a:ext>
                </a:extLst>
              </a:tr>
              <a:tr h="269702">
                <a:tc>
                  <a:txBody>
                    <a:bodyPr/>
                    <a:lstStyle/>
                    <a:p>
                      <a:r>
                        <a:rPr lang="en-US" sz="1200" b="0" dirty="0">
                          <a:solidFill>
                            <a:srgbClr val="1192E8"/>
                          </a:solidFill>
                          <a:latin typeface="IBM Plex Sans" panose="020B0503050203000203" pitchFamily="34" charset="0"/>
                        </a:rPr>
                        <a:t>Estimated KPI score without AI (1.b)</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6 hours</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4585925"/>
                  </a:ext>
                </a:extLst>
              </a:tr>
              <a:tr h="269702">
                <a:tc>
                  <a:txBody>
                    <a:bodyPr/>
                    <a:lstStyle/>
                    <a:p>
                      <a:r>
                        <a:rPr lang="en-US" sz="1200" b="0" dirty="0">
                          <a:solidFill>
                            <a:srgbClr val="1192E8"/>
                          </a:solidFill>
                          <a:latin typeface="IBM Plex Sans" panose="020B0503050203000203" pitchFamily="34" charset="0"/>
                        </a:rPr>
                        <a:t>AI contribution to KPI score (2.a)</a:t>
                      </a: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1192E8"/>
                          </a:solidFill>
                          <a:latin typeface="IBM Plex Sans" panose="020B0503050203000203" pitchFamily="34" charset="0"/>
                        </a:rPr>
                        <a:t>-1 hour</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0850813"/>
                  </a:ext>
                </a:extLst>
              </a:tr>
              <a:tr h="288175">
                <a:tc>
                  <a:txBody>
                    <a:bodyPr/>
                    <a:lstStyle/>
                    <a:p>
                      <a:r>
                        <a:rPr lang="en-US" sz="1200" b="0" i="0" dirty="0">
                          <a:solidFill>
                            <a:srgbClr val="001141"/>
                          </a:solidFill>
                          <a:latin typeface="IBM Plex Sans Medm" panose="020B0503050203000203" pitchFamily="34" charset="0"/>
                        </a:rPr>
                        <a:t>AI impact (2.b)</a:t>
                      </a:r>
                      <a:endParaRPr lang="en-US" sz="1200" b="0" dirty="0">
                        <a:solidFill>
                          <a:srgbClr val="001141"/>
                        </a:solidFill>
                        <a:latin typeface="IBM Plex Sans" panose="020B0503050203000203" pitchFamily="34" charset="0"/>
                      </a:endParaRPr>
                    </a:p>
                  </a:txBody>
                  <a:tcPr>
                    <a:lnL w="31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b="0" dirty="0">
                          <a:solidFill>
                            <a:srgbClr val="001141"/>
                          </a:solidFill>
                          <a:latin typeface="IBM Plex Sans" panose="020B0503050203000203" pitchFamily="34" charset="0"/>
                        </a:rPr>
                        <a:t>-1 / 5 = -</a:t>
                      </a:r>
                      <a:r>
                        <a:rPr lang="en-US" sz="1200" b="0" i="0" dirty="0">
                          <a:solidFill>
                            <a:srgbClr val="001141"/>
                          </a:solidFill>
                          <a:latin typeface="IBM Plex Sans Medm" panose="020B0503050203000203" pitchFamily="34" charset="0"/>
                        </a:rPr>
                        <a:t>20%</a:t>
                      </a:r>
                    </a:p>
                  </a:txBody>
                  <a:tcPr>
                    <a:lnL w="1270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9973490"/>
                  </a:ext>
                </a:extLst>
              </a:tr>
            </a:tbl>
          </a:graphicData>
        </a:graphic>
      </p:graphicFrame>
      <p:sp>
        <p:nvSpPr>
          <p:cNvPr id="6" name="Content Placeholder 4">
            <a:extLst>
              <a:ext uri="{FF2B5EF4-FFF2-40B4-BE49-F238E27FC236}">
                <a16:creationId xmlns:a16="http://schemas.microsoft.com/office/drawing/2014/main" id="{2D2E2FF1-DCCB-81A3-60D9-AE0D8B0D07A9}"/>
              </a:ext>
            </a:extLst>
          </p:cNvPr>
          <p:cNvSpPr txBox="1">
            <a:spLocks/>
          </p:cNvSpPr>
          <p:nvPr/>
        </p:nvSpPr>
        <p:spPr>
          <a:xfrm>
            <a:off x="9290537" y="5370574"/>
            <a:ext cx="4909620" cy="496824"/>
          </a:xfrm>
          <a:prstGeom prst="rect">
            <a:avLst/>
          </a:prstGeom>
        </p:spPr>
        <p:txBody>
          <a:bodyPr vert="horz" lIns="0" tIns="0" rIns="0" bIns="0" rtlCol="0" anchor="t">
            <a:noAutofit/>
          </a:bodyPr>
          <a:lstStyle>
            <a:lvl1pPr marL="0" indent="0" algn="l" defTabSz="1097280" rtl="0" eaLnBrk="1" latinLnBrk="0" hangingPunct="1">
              <a:lnSpc>
                <a:spcPct val="105000"/>
              </a:lnSpc>
              <a:spcBef>
                <a:spcPts val="1200"/>
              </a:spcBef>
              <a:buFontTx/>
              <a:buNone/>
              <a:tabLst/>
              <a:defRPr sz="2000" b="0" i="0" kern="1200">
                <a:solidFill>
                  <a:schemeClr val="tx1"/>
                </a:solidFill>
                <a:latin typeface="IBM Plex Sans" charset="0"/>
                <a:ea typeface="IBM Plex Sans" charset="0"/>
                <a:cs typeface="IBM Plex Sans" charset="0"/>
              </a:defRPr>
            </a:lvl1pPr>
            <a:lvl2pPr marL="228600" indent="-228600" algn="l" defTabSz="1097280" rtl="0" eaLnBrk="1" latinLnBrk="0" hangingPunct="1">
              <a:lnSpc>
                <a:spcPct val="105000"/>
              </a:lnSpc>
              <a:spcBef>
                <a:spcPts val="1000"/>
              </a:spcBef>
              <a:buFont typeface="LucidaGrande" charset="0"/>
              <a:buChar char="-"/>
              <a:defRPr sz="2000" b="0" i="0" kern="1200">
                <a:solidFill>
                  <a:schemeClr val="tx1"/>
                </a:solidFill>
                <a:latin typeface="IBM Plex Sans" charset="0"/>
                <a:ea typeface="IBM Plex Sans" charset="0"/>
                <a:cs typeface="IBM Plex Sans" charset="0"/>
              </a:defRPr>
            </a:lvl2pPr>
            <a:lvl3pPr marL="4572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3pPr>
            <a:lvl4pPr marL="685800" indent="-228600" algn="l" defTabSz="1097280" rtl="0" eaLnBrk="1" latinLnBrk="0" hangingPunct="1">
              <a:lnSpc>
                <a:spcPct val="105000"/>
              </a:lnSpc>
              <a:spcBef>
                <a:spcPts val="0"/>
              </a:spcBef>
              <a:buFont typeface=".AppleSystemUIFont" charset="-120"/>
              <a:buChar char="–"/>
              <a:defRPr sz="2000" b="0" i="0" kern="1200">
                <a:solidFill>
                  <a:schemeClr val="tx1"/>
                </a:solidFill>
                <a:latin typeface="IBM Plex Sans" charset="0"/>
                <a:ea typeface="IBM Plex Sans" charset="0"/>
                <a:cs typeface="IBM Plex Sans" charset="0"/>
              </a:defRPr>
            </a:lvl4pPr>
            <a:lvl5pPr marL="9144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800" b="0" i="1" u="none" strike="noStrike" kern="1200" cap="none" spc="0" normalizeH="0" baseline="0" noProof="0" dirty="0">
                <a:ln>
                  <a:noFill/>
                </a:ln>
                <a:solidFill>
                  <a:srgbClr val="1192E8"/>
                </a:solidFill>
                <a:effectLst/>
                <a:uLnTx/>
                <a:uFillTx/>
                <a:latin typeface="IBM Plex Sans" panose="020B0503050203000203" pitchFamily="34" charset="0"/>
              </a:rPr>
              <a:t>Example of AI </a:t>
            </a:r>
            <a:r>
              <a:rPr kumimoji="0" lang="en-US" sz="1800" b="1" i="1" u="none" strike="noStrike" kern="1200" cap="none" spc="0" normalizeH="0" baseline="0" noProof="0" dirty="0">
                <a:ln>
                  <a:noFill/>
                </a:ln>
                <a:solidFill>
                  <a:srgbClr val="1192E8"/>
                </a:solidFill>
                <a:effectLst/>
                <a:uLnTx/>
                <a:uFillTx/>
                <a:latin typeface="IBM Plex Sans" panose="020B0503050203000203" pitchFamily="34" charset="0"/>
              </a:rPr>
              <a:t>decreasing</a:t>
            </a:r>
            <a:r>
              <a:rPr kumimoji="0" lang="en-US" sz="1800" b="0" i="1" u="none" strike="noStrike" kern="1200" cap="none" spc="0" normalizeH="0" baseline="0" noProof="0" dirty="0">
                <a:ln>
                  <a:noFill/>
                </a:ln>
                <a:solidFill>
                  <a:srgbClr val="1192E8"/>
                </a:solidFill>
                <a:effectLst/>
                <a:uLnTx/>
                <a:uFillTx/>
                <a:latin typeface="IBM Plex Sans" panose="020B0503050203000203" pitchFamily="34" charset="0"/>
              </a:rPr>
              <a:t> KPI score:</a:t>
            </a:r>
          </a:p>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600" b="0" i="0" u="none" strike="noStrike" kern="1200" cap="none" spc="0" normalizeH="0" baseline="0" noProof="0" dirty="0">
                <a:ln>
                  <a:noFill/>
                </a:ln>
                <a:solidFill>
                  <a:srgbClr val="001141"/>
                </a:solidFill>
                <a:effectLst/>
                <a:uLnTx/>
                <a:uFillTx/>
                <a:latin typeface="IBM Plex Sans Medm" panose="020B0503050203000203" pitchFamily="34" charset="0"/>
              </a:rPr>
              <a:t>Cycle time to restore IT services after a major incident.</a:t>
            </a:r>
          </a:p>
        </p:txBody>
      </p:sp>
      <p:sp>
        <p:nvSpPr>
          <p:cNvPr id="17" name="Content Placeholder 4">
            <a:extLst>
              <a:ext uri="{FF2B5EF4-FFF2-40B4-BE49-F238E27FC236}">
                <a16:creationId xmlns:a16="http://schemas.microsoft.com/office/drawing/2014/main" id="{C1EC26BD-907D-7118-3D42-F1179BB0A488}"/>
              </a:ext>
            </a:extLst>
          </p:cNvPr>
          <p:cNvSpPr txBox="1">
            <a:spLocks/>
          </p:cNvSpPr>
          <p:nvPr/>
        </p:nvSpPr>
        <p:spPr>
          <a:xfrm>
            <a:off x="9281159" y="2057398"/>
            <a:ext cx="4909620" cy="496824"/>
          </a:xfrm>
          <a:prstGeom prst="rect">
            <a:avLst/>
          </a:prstGeom>
        </p:spPr>
        <p:txBody>
          <a:bodyPr vert="horz" lIns="0" tIns="0" rIns="0" bIns="0" rtlCol="0" anchor="t">
            <a:noAutofit/>
          </a:bodyPr>
          <a:lstStyle>
            <a:lvl1pPr marL="0" indent="0" algn="l" defTabSz="1097280" rtl="0" eaLnBrk="1" latinLnBrk="0" hangingPunct="1">
              <a:lnSpc>
                <a:spcPct val="105000"/>
              </a:lnSpc>
              <a:spcBef>
                <a:spcPts val="1200"/>
              </a:spcBef>
              <a:buFontTx/>
              <a:buNone/>
              <a:tabLst/>
              <a:defRPr sz="2000" b="0" i="0" kern="1200">
                <a:solidFill>
                  <a:schemeClr val="tx1"/>
                </a:solidFill>
                <a:latin typeface="IBM Plex Sans" charset="0"/>
                <a:ea typeface="IBM Plex Sans" charset="0"/>
                <a:cs typeface="IBM Plex Sans" charset="0"/>
              </a:defRPr>
            </a:lvl1pPr>
            <a:lvl2pPr marL="228600" indent="-228600" algn="l" defTabSz="1097280" rtl="0" eaLnBrk="1" latinLnBrk="0" hangingPunct="1">
              <a:lnSpc>
                <a:spcPct val="105000"/>
              </a:lnSpc>
              <a:spcBef>
                <a:spcPts val="1000"/>
              </a:spcBef>
              <a:buFont typeface="LucidaGrande" charset="0"/>
              <a:buChar char="-"/>
              <a:defRPr sz="2000" b="0" i="0" kern="1200">
                <a:solidFill>
                  <a:schemeClr val="tx1"/>
                </a:solidFill>
                <a:latin typeface="IBM Plex Sans" charset="0"/>
                <a:ea typeface="IBM Plex Sans" charset="0"/>
                <a:cs typeface="IBM Plex Sans" charset="0"/>
              </a:defRPr>
            </a:lvl2pPr>
            <a:lvl3pPr marL="4572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3pPr>
            <a:lvl4pPr marL="685800" indent="-228600" algn="l" defTabSz="1097280" rtl="0" eaLnBrk="1" latinLnBrk="0" hangingPunct="1">
              <a:lnSpc>
                <a:spcPct val="105000"/>
              </a:lnSpc>
              <a:spcBef>
                <a:spcPts val="0"/>
              </a:spcBef>
              <a:buFont typeface=".AppleSystemUIFont" charset="-120"/>
              <a:buChar char="–"/>
              <a:defRPr sz="2000" b="0" i="0" kern="1200">
                <a:solidFill>
                  <a:schemeClr val="tx1"/>
                </a:solidFill>
                <a:latin typeface="IBM Plex Sans" charset="0"/>
                <a:ea typeface="IBM Plex Sans" charset="0"/>
                <a:cs typeface="IBM Plex Sans" charset="0"/>
              </a:defRPr>
            </a:lvl4pPr>
            <a:lvl5pPr marL="914400" indent="-228600" algn="l" defTabSz="1097280" rtl="0" eaLnBrk="1" latinLnBrk="0" hangingPunct="1">
              <a:lnSpc>
                <a:spcPct val="105000"/>
              </a:lnSpc>
              <a:spcBef>
                <a:spcPts val="0"/>
              </a:spcBef>
              <a:buSzPct val="80000"/>
              <a:buFont typeface="Arial" panose="020B0604020202020204" pitchFamily="34" charset="0"/>
              <a:buChar char="•"/>
              <a:defRPr sz="2000" b="0" i="0" kern="1200">
                <a:solidFill>
                  <a:schemeClr val="tx1"/>
                </a:solidFill>
                <a:latin typeface="IBM Plex Sans" charset="0"/>
                <a:ea typeface="IBM Plex Sans" charset="0"/>
                <a:cs typeface="IBM Plex Sans"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marR="0" lvl="1" indent="0" algn="l" defTabSz="1097280" rtl="0" eaLnBrk="1" fontAlgn="auto" latinLnBrk="0" hangingPunct="1">
              <a:lnSpc>
                <a:spcPct val="105000"/>
              </a:lnSpc>
              <a:spcBef>
                <a:spcPts val="1000"/>
              </a:spcBef>
              <a:spcAft>
                <a:spcPts val="0"/>
              </a:spcAft>
              <a:buClrTx/>
              <a:buSzTx/>
              <a:buFont typeface="LucidaGrande" charset="0"/>
              <a:buNone/>
              <a:tabLst/>
              <a:defRPr/>
            </a:pPr>
            <a:r>
              <a:rPr kumimoji="0" lang="en-US" sz="1800" b="0" i="0" u="none" strike="noStrike" kern="1200" cap="none" spc="0" normalizeH="0" baseline="0" noProof="0" dirty="0">
                <a:ln>
                  <a:noFill/>
                </a:ln>
                <a:solidFill>
                  <a:srgbClr val="1192E8"/>
                </a:solidFill>
                <a:effectLst/>
                <a:uLnTx/>
                <a:uFillTx/>
                <a:latin typeface="IBM Plex Sans" charset="0"/>
              </a:rPr>
              <a:t>How we calculated the individual AI impact scores for each Mature AI adopter:</a:t>
            </a:r>
          </a:p>
        </p:txBody>
      </p:sp>
    </p:spTree>
    <p:extLst>
      <p:ext uri="{BB962C8B-B14F-4D97-AF65-F5344CB8AC3E}">
        <p14:creationId xmlns:p14="http://schemas.microsoft.com/office/powerpoint/2010/main" val="36499108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A3E838E-A45D-4E2E-771F-5FAE19C74DF3}"/>
              </a:ext>
            </a:extLst>
          </p:cNvPr>
          <p:cNvSpPr>
            <a:spLocks noGrp="1"/>
          </p:cNvSpPr>
          <p:nvPr>
            <p:ph type="title"/>
          </p:nvPr>
        </p:nvSpPr>
        <p:spPr/>
        <p:txBody>
          <a:bodyPr/>
          <a:lstStyle/>
          <a:p>
            <a:r>
              <a:rPr lang="en-US" dirty="0"/>
              <a:t>IT organization KPIs*</a:t>
            </a:r>
            <a:br>
              <a:rPr lang="en-US" dirty="0"/>
            </a:br>
            <a:br>
              <a:rPr lang="en-US" dirty="0"/>
            </a:br>
            <a:br>
              <a:rPr lang="en-US" dirty="0"/>
            </a:br>
            <a:r>
              <a:rPr lang="en-US" sz="1920" dirty="0"/>
              <a:t>For industry or peer group metrics, go to </a:t>
            </a:r>
            <a:r>
              <a:rPr lang="en-US" sz="1920" dirty="0">
                <a:hlinkClick r:id="rId3"/>
              </a:rPr>
              <a:t>Benchmark Wizard</a:t>
            </a: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200" dirty="0"/>
            </a:br>
            <a:r>
              <a:rPr lang="en-US" sz="1200" dirty="0"/>
              <a:t>*All respondents</a:t>
            </a:r>
            <a:br>
              <a:rPr lang="en-US" sz="1920" dirty="0"/>
            </a:br>
            <a:br>
              <a:rPr lang="en-US" sz="1920" dirty="0"/>
            </a:br>
            <a:br>
              <a:rPr lang="en-US" dirty="0"/>
            </a:br>
            <a:endParaRPr lang="en-US" dirty="0"/>
          </a:p>
        </p:txBody>
      </p:sp>
      <p:sp>
        <p:nvSpPr>
          <p:cNvPr id="9" name="Text Placeholder 8">
            <a:extLst>
              <a:ext uri="{FF2B5EF4-FFF2-40B4-BE49-F238E27FC236}">
                <a16:creationId xmlns:a16="http://schemas.microsoft.com/office/drawing/2014/main" id="{2A06DFE5-6C15-5ACA-F773-4D104A5CD6BA}"/>
              </a:ext>
            </a:extLst>
          </p:cNvPr>
          <p:cNvSpPr>
            <a:spLocks noGrp="1"/>
          </p:cNvSpPr>
          <p:nvPr>
            <p:ph type="body" sz="quarter" idx="15"/>
          </p:nvPr>
        </p:nvSpPr>
        <p:spPr/>
        <p:txBody>
          <a:bodyPr/>
          <a:lstStyle/>
          <a:p>
            <a:r>
              <a:rPr lang="en-US" kern="0" dirty="0"/>
              <a:t>Source: IBV Performance Data and Benchmarking, 2025</a:t>
            </a:r>
            <a:endParaRPr lang="en-US" dirty="0"/>
          </a:p>
        </p:txBody>
      </p:sp>
      <p:sp>
        <p:nvSpPr>
          <p:cNvPr id="10" name="Text Placeholder 9">
            <a:extLst>
              <a:ext uri="{FF2B5EF4-FFF2-40B4-BE49-F238E27FC236}">
                <a16:creationId xmlns:a16="http://schemas.microsoft.com/office/drawing/2014/main" id="{6B833974-A0D6-912E-0F52-65E25FEB59F6}"/>
              </a:ext>
            </a:extLst>
          </p:cNvPr>
          <p:cNvSpPr>
            <a:spLocks noGrp="1"/>
          </p:cNvSpPr>
          <p:nvPr>
            <p:ph type="body" sz="quarter" idx="16"/>
          </p:nvPr>
        </p:nvSpPr>
        <p:spPr/>
        <p:txBody>
          <a:bodyPr/>
          <a:lstStyle/>
          <a:p>
            <a:r>
              <a:rPr lang="en-US" dirty="0"/>
              <a:t>AI Adopters - KPIs</a:t>
            </a:r>
          </a:p>
        </p:txBody>
      </p:sp>
      <p:graphicFrame>
        <p:nvGraphicFramePr>
          <p:cNvPr id="14" name="Table 13">
            <a:extLst>
              <a:ext uri="{FF2B5EF4-FFF2-40B4-BE49-F238E27FC236}">
                <a16:creationId xmlns:a16="http://schemas.microsoft.com/office/drawing/2014/main" id="{2A7D5180-5FFF-CEA7-AD84-A0DD66299C95}"/>
              </a:ext>
            </a:extLst>
          </p:cNvPr>
          <p:cNvGraphicFramePr>
            <a:graphicFrameLocks noGrp="1"/>
          </p:cNvGraphicFramePr>
          <p:nvPr>
            <p:extLst>
              <p:ext uri="{D42A27DB-BD31-4B8C-83A1-F6EECF244321}">
                <p14:modId xmlns:p14="http://schemas.microsoft.com/office/powerpoint/2010/main" val="3105784436"/>
              </p:ext>
            </p:extLst>
          </p:nvPr>
        </p:nvGraphicFramePr>
        <p:xfrm>
          <a:off x="4614336" y="600456"/>
          <a:ext cx="9230797" cy="6867143"/>
        </p:xfrm>
        <a:graphic>
          <a:graphicData uri="http://schemas.openxmlformats.org/drawingml/2006/table">
            <a:tbl>
              <a:tblPr firstRow="1" bandRow="1">
                <a:tableStyleId>{073A0DAA-6AF3-43AB-8588-CEC1D06C72B9}</a:tableStyleId>
              </a:tblPr>
              <a:tblGrid>
                <a:gridCol w="4267199">
                  <a:extLst>
                    <a:ext uri="{9D8B030D-6E8A-4147-A177-3AD203B41FA5}">
                      <a16:colId xmlns:a16="http://schemas.microsoft.com/office/drawing/2014/main" val="3414668982"/>
                    </a:ext>
                  </a:extLst>
                </a:gridCol>
                <a:gridCol w="1267427">
                  <a:extLst>
                    <a:ext uri="{9D8B030D-6E8A-4147-A177-3AD203B41FA5}">
                      <a16:colId xmlns:a16="http://schemas.microsoft.com/office/drawing/2014/main" val="1176106502"/>
                    </a:ext>
                  </a:extLst>
                </a:gridCol>
                <a:gridCol w="1232057">
                  <a:extLst>
                    <a:ext uri="{9D8B030D-6E8A-4147-A177-3AD203B41FA5}">
                      <a16:colId xmlns:a16="http://schemas.microsoft.com/office/drawing/2014/main" val="4138542637"/>
                    </a:ext>
                  </a:extLst>
                </a:gridCol>
                <a:gridCol w="1232057">
                  <a:extLst>
                    <a:ext uri="{9D8B030D-6E8A-4147-A177-3AD203B41FA5}">
                      <a16:colId xmlns:a16="http://schemas.microsoft.com/office/drawing/2014/main" val="843030817"/>
                    </a:ext>
                  </a:extLst>
                </a:gridCol>
                <a:gridCol w="1232057">
                  <a:extLst>
                    <a:ext uri="{9D8B030D-6E8A-4147-A177-3AD203B41FA5}">
                      <a16:colId xmlns:a16="http://schemas.microsoft.com/office/drawing/2014/main" val="4263222436"/>
                    </a:ext>
                  </a:extLst>
                </a:gridCol>
              </a:tblGrid>
              <a:tr h="810087">
                <a:tc>
                  <a:txBody>
                    <a:bodyPr/>
                    <a:lstStyle/>
                    <a:p>
                      <a:pPr algn="ctr"/>
                      <a:r>
                        <a:rPr lang="en-US" sz="1800" b="0" i="0" dirty="0">
                          <a:solidFill>
                            <a:schemeClr val="tx1"/>
                          </a:solidFill>
                          <a:latin typeface="+mj-lt"/>
                        </a:rPr>
                        <a:t>Metric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r>
                        <a:rPr lang="en-CA" sz="1800" b="0" i="0" u="none" strike="noStrike" dirty="0">
                          <a:solidFill>
                            <a:srgbClr val="000000"/>
                          </a:solidFill>
                          <a:effectLst/>
                          <a:latin typeface="+mj-lt"/>
                        </a:rPr>
                        <a:t>Median</a:t>
                      </a:r>
                    </a:p>
                    <a:p>
                      <a:pPr algn="ctr" fontAlgn="t"/>
                      <a:r>
                        <a:rPr lang="en-CA" sz="1400" b="0" i="0" u="none" strike="noStrike" dirty="0">
                          <a:solidFill>
                            <a:srgbClr val="000000"/>
                          </a:solidFill>
                          <a:effectLst/>
                          <a:latin typeface="+mj-lt"/>
                        </a:rPr>
                        <a:t>All adopters</a:t>
                      </a: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ctr" defTabSz="1160176" rtl="0" eaLnBrk="1" fontAlgn="t" latinLnBrk="0" hangingPunct="1">
                        <a:lnSpc>
                          <a:spcPct val="100000"/>
                        </a:lnSpc>
                        <a:spcBef>
                          <a:spcPts val="0"/>
                        </a:spcBef>
                        <a:spcAft>
                          <a:spcPts val="0"/>
                        </a:spcAft>
                        <a:buClrTx/>
                        <a:buSzTx/>
                        <a:buFontTx/>
                        <a:buNone/>
                        <a:tabLst/>
                        <a:defRPr/>
                      </a:pPr>
                      <a:r>
                        <a:rPr lang="en-CA" sz="1800" b="0" i="0" u="none" strike="noStrike" dirty="0">
                          <a:solidFill>
                            <a:srgbClr val="000000"/>
                          </a:solidFill>
                          <a:effectLst/>
                          <a:latin typeface="+mj-lt"/>
                        </a:rPr>
                        <a:t>Benchmark</a:t>
                      </a:r>
                      <a:r>
                        <a:rPr lang="en-CA" sz="1600" b="0" i="0" u="none" strike="noStrike" dirty="0">
                          <a:solidFill>
                            <a:srgbClr val="000000"/>
                          </a:solidFill>
                          <a:effectLst/>
                          <a:latin typeface="+mj-lt"/>
                        </a:rPr>
                        <a:t> </a:t>
                      </a:r>
                      <a:r>
                        <a:rPr lang="en-CA" sz="1400" b="0" i="0" u="none" strike="noStrike" dirty="0">
                          <a:solidFill>
                            <a:srgbClr val="000000"/>
                          </a:solidFill>
                          <a:effectLst/>
                          <a:latin typeface="+mj-lt"/>
                        </a:rPr>
                        <a:t>All adopters</a:t>
                      </a:r>
                      <a:endParaRPr lang="en-CA" sz="1600" b="0" i="0" u="none" strike="noStrike" dirty="0">
                        <a:solidFill>
                          <a:srgbClr val="000000"/>
                        </a:solidFill>
                        <a:effectLst/>
                        <a:latin typeface="+mj-lt"/>
                      </a:endParaRP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r>
                        <a:rPr lang="en-CA" sz="1800" b="0" i="0" u="none" strike="noStrike" dirty="0">
                          <a:solidFill>
                            <a:srgbClr val="000000"/>
                          </a:solidFill>
                          <a:effectLst/>
                          <a:latin typeface="+mj-lt"/>
                        </a:rPr>
                        <a:t>Median</a:t>
                      </a:r>
                    </a:p>
                    <a:p>
                      <a:pPr algn="ctr" fontAlgn="t"/>
                      <a:r>
                        <a:rPr lang="en-CA" sz="1400" b="0" i="0" u="none" strike="noStrike" dirty="0">
                          <a:solidFill>
                            <a:srgbClr val="000000"/>
                          </a:solidFill>
                          <a:effectLst/>
                          <a:latin typeface="+mj-lt"/>
                        </a:rPr>
                        <a:t>Mature adopters</a:t>
                      </a: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ctr" defTabSz="1160176" rtl="0" eaLnBrk="1" fontAlgn="t" latinLnBrk="0" hangingPunct="1">
                        <a:lnSpc>
                          <a:spcPct val="100000"/>
                        </a:lnSpc>
                        <a:spcBef>
                          <a:spcPts val="0"/>
                        </a:spcBef>
                        <a:spcAft>
                          <a:spcPts val="0"/>
                        </a:spcAft>
                        <a:buClrTx/>
                        <a:buSzTx/>
                        <a:buFontTx/>
                        <a:buNone/>
                        <a:tabLst/>
                        <a:defRPr/>
                      </a:pPr>
                      <a:r>
                        <a:rPr lang="en-CA" sz="1800" b="0" i="0" u="none" strike="noStrike" dirty="0">
                          <a:solidFill>
                            <a:srgbClr val="000000"/>
                          </a:solidFill>
                          <a:effectLst/>
                          <a:latin typeface="+mj-lt"/>
                        </a:rPr>
                        <a:t>Benchmark</a:t>
                      </a:r>
                      <a:r>
                        <a:rPr lang="en-CA" sz="1600" b="0" i="0" u="none" strike="noStrike" dirty="0">
                          <a:solidFill>
                            <a:srgbClr val="000000"/>
                          </a:solidFill>
                          <a:effectLst/>
                          <a:latin typeface="+mj-lt"/>
                        </a:rPr>
                        <a:t>  </a:t>
                      </a:r>
                      <a:r>
                        <a:rPr lang="en-CA" sz="1400" b="0" i="0" u="none" strike="noStrike" dirty="0">
                          <a:solidFill>
                            <a:srgbClr val="000000"/>
                          </a:solidFill>
                          <a:effectLst/>
                          <a:latin typeface="+mj-lt"/>
                        </a:rPr>
                        <a:t>Mature adopters</a:t>
                      </a:r>
                      <a:endParaRPr lang="en-CA" sz="1600" b="0" i="0" u="none" strike="noStrike" dirty="0">
                        <a:solidFill>
                          <a:srgbClr val="000000"/>
                        </a:solidFill>
                        <a:effectLst/>
                        <a:latin typeface="+mj-lt"/>
                      </a:endParaRP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35034002"/>
                  </a:ext>
                </a:extLst>
              </a:tr>
              <a:tr h="815316">
                <a:tc>
                  <a:txBody>
                    <a:bodyPr/>
                    <a:lstStyle/>
                    <a:p>
                      <a:pPr algn="l" fontAlgn="t"/>
                      <a:r>
                        <a:rPr lang="en-US" sz="1100" b="0" i="0" u="none" strike="noStrike" dirty="0">
                          <a:solidFill>
                            <a:schemeClr val="tx1"/>
                          </a:solidFill>
                          <a:effectLst/>
                          <a:latin typeface="+mj-lt"/>
                        </a:rPr>
                        <a:t>Total IT annual cost as a percentage of revenue. Includes all IT costs for enterprise operations, excludes depreciation/amortization (cash flow basis) and resold IT and costs related to selling products (e.g. software production).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2.50%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1.60%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2.50%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1.54%</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2185862"/>
                  </a:ext>
                </a:extLst>
              </a:tr>
              <a:tr h="524174">
                <a:tc>
                  <a:txBody>
                    <a:bodyPr/>
                    <a:lstStyle/>
                    <a:p>
                      <a:pPr algn="l" fontAlgn="t"/>
                      <a:r>
                        <a:rPr lang="en-US" sz="1100" b="0" i="0" u="none" strike="noStrike" dirty="0">
                          <a:solidFill>
                            <a:schemeClr val="tx1"/>
                          </a:solidFill>
                          <a:effectLst/>
                          <a:latin typeface="+mj-lt"/>
                        </a:rPr>
                        <a:t>Percentage of total annual IT cost dedicated to machine learning and artificial intelligence.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10%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10%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2584903"/>
                  </a:ext>
                </a:extLst>
              </a:tr>
              <a:tr h="524174">
                <a:tc>
                  <a:txBody>
                    <a:bodyPr/>
                    <a:lstStyle/>
                    <a:p>
                      <a:pPr algn="l" fontAlgn="t"/>
                      <a:r>
                        <a:rPr lang="en-US" sz="1100" b="0" i="0" u="none" strike="noStrike" dirty="0">
                          <a:solidFill>
                            <a:schemeClr val="tx1"/>
                          </a:solidFill>
                          <a:effectLst/>
                          <a:latin typeface="+mj-lt"/>
                        </a:rPr>
                        <a:t>Percentage of machine learning and artificial intelligence annual costs dedicated specifically to generative AI.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068400"/>
                  </a:ext>
                </a:extLst>
              </a:tr>
              <a:tr h="524174">
                <a:tc>
                  <a:txBody>
                    <a:bodyPr/>
                    <a:lstStyle/>
                    <a:p>
                      <a:pPr algn="l" fontAlgn="t"/>
                      <a:r>
                        <a:rPr lang="en-US" sz="1100" b="0" i="0" u="none" strike="noStrike" dirty="0">
                          <a:solidFill>
                            <a:schemeClr val="tx1"/>
                          </a:solidFill>
                          <a:effectLst/>
                          <a:latin typeface="+mj-lt"/>
                        </a:rPr>
                        <a:t>Expected percentage change in data center costs due to implementation of generative AI.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15%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N/A</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6322"/>
                  </a:ext>
                </a:extLst>
              </a:tr>
              <a:tr h="524174">
                <a:tc>
                  <a:txBody>
                    <a:bodyPr/>
                    <a:lstStyle/>
                    <a:p>
                      <a:pPr algn="l" fontAlgn="t"/>
                      <a:r>
                        <a:rPr lang="en-US" sz="1100" b="0" i="0" u="none" strike="noStrike" dirty="0">
                          <a:solidFill>
                            <a:schemeClr val="tx1"/>
                          </a:solidFill>
                          <a:effectLst/>
                          <a:latin typeface="+mj-lt"/>
                        </a:rPr>
                        <a:t>Average time in minutes to repair and restore IT services after a high severity incident occurs.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35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22</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32</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6162963"/>
                  </a:ext>
                </a:extLst>
              </a:tr>
              <a:tr h="524174">
                <a:tc>
                  <a:txBody>
                    <a:bodyPr/>
                    <a:lstStyle/>
                    <a:p>
                      <a:pPr algn="l" fontAlgn="t"/>
                      <a:r>
                        <a:rPr lang="en-US" sz="1100" b="0" i="0" u="none" strike="noStrike" dirty="0">
                          <a:solidFill>
                            <a:schemeClr val="tx1"/>
                          </a:solidFill>
                          <a:effectLst/>
                          <a:latin typeface="+mj-lt"/>
                        </a:rPr>
                        <a:t>Average ROI achieved on AI initiatives in IT from the start of the investments until now.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75%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400%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957228"/>
                  </a:ext>
                </a:extLst>
              </a:tr>
              <a:tr h="524174">
                <a:tc>
                  <a:txBody>
                    <a:bodyPr/>
                    <a:lstStyle/>
                    <a:p>
                      <a:pPr algn="l" fontAlgn="t"/>
                      <a:r>
                        <a:rPr lang="en-US" sz="1100" b="0" i="0" u="none" strike="noStrike" dirty="0">
                          <a:solidFill>
                            <a:schemeClr val="tx1"/>
                          </a:solidFill>
                          <a:effectLst/>
                          <a:latin typeface="+mj-lt"/>
                        </a:rPr>
                        <a:t>Average ROI achieved on generative AI initiatives in IT from the start of the investments until now.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100%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292%</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300%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400%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7595270"/>
                  </a:ext>
                </a:extLst>
              </a:tr>
              <a:tr h="524174">
                <a:tc>
                  <a:txBody>
                    <a:bodyPr/>
                    <a:lstStyle/>
                    <a:p>
                      <a:pPr algn="l" fontAlgn="t"/>
                      <a:r>
                        <a:rPr lang="en-US" sz="1100" b="0" i="0" u="none" strike="noStrike" dirty="0">
                          <a:solidFill>
                            <a:schemeClr val="tx1"/>
                          </a:solidFill>
                          <a:effectLst/>
                          <a:latin typeface="+mj-lt"/>
                        </a:rPr>
                        <a:t>Percentage of the organization's applications currently deployed on the cloud.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55%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65%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54%</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65%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7139850"/>
                  </a:ext>
                </a:extLst>
              </a:tr>
              <a:tr h="524174">
                <a:tc>
                  <a:txBody>
                    <a:bodyPr/>
                    <a:lstStyle/>
                    <a:p>
                      <a:pPr algn="l" fontAlgn="t"/>
                      <a:r>
                        <a:rPr lang="en-US" sz="1100" b="0" i="0" u="none" strike="noStrike" dirty="0">
                          <a:solidFill>
                            <a:schemeClr val="tx1"/>
                          </a:solidFill>
                          <a:effectLst/>
                          <a:latin typeface="+mj-lt"/>
                        </a:rPr>
                        <a:t>Total number of FTEs performing IT processes on behalf of the business entity per billion revenue.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54.5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30.3</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35.0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22.5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5820149"/>
                  </a:ext>
                </a:extLst>
              </a:tr>
              <a:tr h="524174">
                <a:tc>
                  <a:txBody>
                    <a:bodyPr/>
                    <a:lstStyle/>
                    <a:p>
                      <a:pPr algn="l" fontAlgn="t"/>
                      <a:r>
                        <a:rPr lang="en-US" sz="1100" b="0" i="0" u="none" strike="noStrike" dirty="0">
                          <a:solidFill>
                            <a:schemeClr val="tx1"/>
                          </a:solidFill>
                          <a:effectLst/>
                          <a:latin typeface="+mj-lt"/>
                        </a:rPr>
                        <a:t>Total number of FTEs performing IT processes on behalf of the business entity per billion cost of continuing operations.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83.2</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39.7</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50.0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a:solidFill>
                            <a:schemeClr val="tx1"/>
                          </a:solidFill>
                          <a:effectLst/>
                          <a:latin typeface="+mj-lt"/>
                        </a:rPr>
                        <a:t>33.9</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4859297"/>
                  </a:ext>
                </a:extLst>
              </a:tr>
              <a:tr h="524174">
                <a:tc>
                  <a:txBody>
                    <a:bodyPr/>
                    <a:lstStyle/>
                    <a:p>
                      <a:pPr algn="l" fontAlgn="t"/>
                      <a:r>
                        <a:rPr lang="en-US" sz="1100" b="0" i="0" u="none" strike="noStrike" dirty="0">
                          <a:solidFill>
                            <a:schemeClr val="tx1"/>
                          </a:solidFill>
                          <a:effectLst/>
                          <a:latin typeface="+mj-lt"/>
                        </a:rPr>
                        <a:t>End users serviced per FTE performing IT processes.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42.0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72.5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47.5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SG" sz="1100" b="0" i="0" u="none" strike="noStrike" dirty="0">
                          <a:solidFill>
                            <a:schemeClr val="tx1"/>
                          </a:solidFill>
                          <a:effectLst/>
                          <a:latin typeface="+mj-lt"/>
                        </a:rPr>
                        <a:t>84.8</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7175834"/>
                  </a:ext>
                </a:extLst>
              </a:tr>
            </a:tbl>
          </a:graphicData>
        </a:graphic>
      </p:graphicFrame>
    </p:spTree>
    <p:extLst>
      <p:ext uri="{BB962C8B-B14F-4D97-AF65-F5344CB8AC3E}">
        <p14:creationId xmlns:p14="http://schemas.microsoft.com/office/powerpoint/2010/main" val="1937905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A3E838E-A45D-4E2E-771F-5FAE19C74DF3}"/>
              </a:ext>
            </a:extLst>
          </p:cNvPr>
          <p:cNvSpPr>
            <a:spLocks noGrp="1"/>
          </p:cNvSpPr>
          <p:nvPr>
            <p:ph type="title"/>
          </p:nvPr>
        </p:nvSpPr>
        <p:spPr/>
        <p:txBody>
          <a:bodyPr/>
          <a:lstStyle/>
          <a:p>
            <a:r>
              <a:rPr lang="en-US" dirty="0"/>
              <a:t>IT organization KPIs*</a:t>
            </a:r>
            <a:br>
              <a:rPr lang="en-US" dirty="0"/>
            </a:br>
            <a:br>
              <a:rPr lang="en-US" dirty="0"/>
            </a:br>
            <a:br>
              <a:rPr lang="en-US" dirty="0"/>
            </a:br>
            <a:r>
              <a:rPr lang="en-US" sz="1920" dirty="0"/>
              <a:t>For industry or peer group metrics, go to </a:t>
            </a:r>
            <a:r>
              <a:rPr lang="en-US" sz="1920" dirty="0">
                <a:hlinkClick r:id="rId3"/>
              </a:rPr>
              <a:t>Benchmark Wizard</a:t>
            </a: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920" dirty="0"/>
            </a:br>
            <a:br>
              <a:rPr lang="en-US" sz="1200" dirty="0"/>
            </a:br>
            <a:r>
              <a:rPr lang="en-US" sz="1200" dirty="0"/>
              <a:t>*All respondents</a:t>
            </a:r>
            <a:br>
              <a:rPr lang="en-US" sz="1920" dirty="0"/>
            </a:br>
            <a:br>
              <a:rPr lang="en-US" sz="1920" dirty="0"/>
            </a:br>
            <a:br>
              <a:rPr lang="en-US" dirty="0"/>
            </a:br>
            <a:endParaRPr lang="en-US" dirty="0"/>
          </a:p>
        </p:txBody>
      </p:sp>
      <p:sp>
        <p:nvSpPr>
          <p:cNvPr id="9" name="Text Placeholder 8">
            <a:extLst>
              <a:ext uri="{FF2B5EF4-FFF2-40B4-BE49-F238E27FC236}">
                <a16:creationId xmlns:a16="http://schemas.microsoft.com/office/drawing/2014/main" id="{2A06DFE5-6C15-5ACA-F773-4D104A5CD6BA}"/>
              </a:ext>
            </a:extLst>
          </p:cNvPr>
          <p:cNvSpPr>
            <a:spLocks noGrp="1"/>
          </p:cNvSpPr>
          <p:nvPr>
            <p:ph type="body" sz="quarter" idx="15"/>
          </p:nvPr>
        </p:nvSpPr>
        <p:spPr/>
        <p:txBody>
          <a:bodyPr/>
          <a:lstStyle/>
          <a:p>
            <a:r>
              <a:rPr lang="en-US" kern="0" dirty="0"/>
              <a:t>Source: IBV Performance Data and Benchmarking, 2025</a:t>
            </a:r>
            <a:endParaRPr lang="en-US" dirty="0"/>
          </a:p>
        </p:txBody>
      </p:sp>
      <p:sp>
        <p:nvSpPr>
          <p:cNvPr id="10" name="Text Placeholder 9">
            <a:extLst>
              <a:ext uri="{FF2B5EF4-FFF2-40B4-BE49-F238E27FC236}">
                <a16:creationId xmlns:a16="http://schemas.microsoft.com/office/drawing/2014/main" id="{6B833974-A0D6-912E-0F52-65E25FEB59F6}"/>
              </a:ext>
            </a:extLst>
          </p:cNvPr>
          <p:cNvSpPr>
            <a:spLocks noGrp="1"/>
          </p:cNvSpPr>
          <p:nvPr>
            <p:ph type="body" sz="quarter" idx="16"/>
          </p:nvPr>
        </p:nvSpPr>
        <p:spPr/>
        <p:txBody>
          <a:bodyPr/>
          <a:lstStyle/>
          <a:p>
            <a:r>
              <a:rPr lang="en-US" dirty="0"/>
              <a:t>AI Adopters - KPIs</a:t>
            </a:r>
          </a:p>
        </p:txBody>
      </p:sp>
      <p:graphicFrame>
        <p:nvGraphicFramePr>
          <p:cNvPr id="14" name="Table 13">
            <a:extLst>
              <a:ext uri="{FF2B5EF4-FFF2-40B4-BE49-F238E27FC236}">
                <a16:creationId xmlns:a16="http://schemas.microsoft.com/office/drawing/2014/main" id="{2A7D5180-5FFF-CEA7-AD84-A0DD66299C95}"/>
              </a:ext>
            </a:extLst>
          </p:cNvPr>
          <p:cNvGraphicFramePr>
            <a:graphicFrameLocks noGrp="1"/>
          </p:cNvGraphicFramePr>
          <p:nvPr>
            <p:extLst>
              <p:ext uri="{D42A27DB-BD31-4B8C-83A1-F6EECF244321}">
                <p14:modId xmlns:p14="http://schemas.microsoft.com/office/powerpoint/2010/main" val="2509390466"/>
              </p:ext>
            </p:extLst>
          </p:nvPr>
        </p:nvGraphicFramePr>
        <p:xfrm>
          <a:off x="4614336" y="600456"/>
          <a:ext cx="9230797" cy="5036762"/>
        </p:xfrm>
        <a:graphic>
          <a:graphicData uri="http://schemas.openxmlformats.org/drawingml/2006/table">
            <a:tbl>
              <a:tblPr firstRow="1" bandRow="1">
                <a:tableStyleId>{073A0DAA-6AF3-43AB-8588-CEC1D06C72B9}</a:tableStyleId>
              </a:tblPr>
              <a:tblGrid>
                <a:gridCol w="4267199">
                  <a:extLst>
                    <a:ext uri="{9D8B030D-6E8A-4147-A177-3AD203B41FA5}">
                      <a16:colId xmlns:a16="http://schemas.microsoft.com/office/drawing/2014/main" val="3414668982"/>
                    </a:ext>
                  </a:extLst>
                </a:gridCol>
                <a:gridCol w="1267427">
                  <a:extLst>
                    <a:ext uri="{9D8B030D-6E8A-4147-A177-3AD203B41FA5}">
                      <a16:colId xmlns:a16="http://schemas.microsoft.com/office/drawing/2014/main" val="1176106502"/>
                    </a:ext>
                  </a:extLst>
                </a:gridCol>
                <a:gridCol w="1232057">
                  <a:extLst>
                    <a:ext uri="{9D8B030D-6E8A-4147-A177-3AD203B41FA5}">
                      <a16:colId xmlns:a16="http://schemas.microsoft.com/office/drawing/2014/main" val="4138542637"/>
                    </a:ext>
                  </a:extLst>
                </a:gridCol>
                <a:gridCol w="1232057">
                  <a:extLst>
                    <a:ext uri="{9D8B030D-6E8A-4147-A177-3AD203B41FA5}">
                      <a16:colId xmlns:a16="http://schemas.microsoft.com/office/drawing/2014/main" val="843030817"/>
                    </a:ext>
                  </a:extLst>
                </a:gridCol>
                <a:gridCol w="1232057">
                  <a:extLst>
                    <a:ext uri="{9D8B030D-6E8A-4147-A177-3AD203B41FA5}">
                      <a16:colId xmlns:a16="http://schemas.microsoft.com/office/drawing/2014/main" val="4263222436"/>
                    </a:ext>
                  </a:extLst>
                </a:gridCol>
              </a:tblGrid>
              <a:tr h="856528">
                <a:tc>
                  <a:txBody>
                    <a:bodyPr/>
                    <a:lstStyle/>
                    <a:p>
                      <a:pPr algn="ctr"/>
                      <a:r>
                        <a:rPr lang="en-US" sz="1600" b="0" i="0" dirty="0">
                          <a:solidFill>
                            <a:schemeClr val="tx1"/>
                          </a:solidFill>
                          <a:latin typeface="+mj-lt"/>
                        </a:rPr>
                        <a:t>Metric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r>
                        <a:rPr lang="en-CA" sz="1600" b="0" i="0" u="none" strike="noStrike" dirty="0">
                          <a:solidFill>
                            <a:srgbClr val="000000"/>
                          </a:solidFill>
                          <a:effectLst/>
                          <a:latin typeface="+mj-lt"/>
                        </a:rPr>
                        <a:t>Median</a:t>
                      </a:r>
                    </a:p>
                    <a:p>
                      <a:pPr algn="ctr" fontAlgn="t"/>
                      <a:r>
                        <a:rPr lang="en-CA" sz="1200" b="0" i="0" u="none" strike="noStrike" dirty="0">
                          <a:solidFill>
                            <a:srgbClr val="000000"/>
                          </a:solidFill>
                          <a:effectLst/>
                          <a:latin typeface="+mj-lt"/>
                        </a:rPr>
                        <a:t>All adopters</a:t>
                      </a: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ctr" defTabSz="1160176" rtl="0" eaLnBrk="1" fontAlgn="t" latinLnBrk="0" hangingPunct="1">
                        <a:lnSpc>
                          <a:spcPct val="100000"/>
                        </a:lnSpc>
                        <a:spcBef>
                          <a:spcPts val="0"/>
                        </a:spcBef>
                        <a:spcAft>
                          <a:spcPts val="0"/>
                        </a:spcAft>
                        <a:buClrTx/>
                        <a:buSzTx/>
                        <a:buFontTx/>
                        <a:buNone/>
                        <a:tabLst/>
                        <a:defRPr/>
                      </a:pPr>
                      <a:r>
                        <a:rPr lang="en-CA" sz="1600" b="0" i="0" u="none" strike="noStrike" dirty="0">
                          <a:solidFill>
                            <a:srgbClr val="000000"/>
                          </a:solidFill>
                          <a:effectLst/>
                          <a:latin typeface="+mj-lt"/>
                        </a:rPr>
                        <a:t>Benchmark</a:t>
                      </a:r>
                      <a:r>
                        <a:rPr lang="en-CA" sz="1400" b="0" i="0" u="none" strike="noStrike" dirty="0">
                          <a:solidFill>
                            <a:srgbClr val="000000"/>
                          </a:solidFill>
                          <a:effectLst/>
                          <a:latin typeface="+mj-lt"/>
                        </a:rPr>
                        <a:t> </a:t>
                      </a:r>
                      <a:r>
                        <a:rPr lang="en-CA" sz="1200" b="0" i="0" u="none" strike="noStrike" dirty="0">
                          <a:solidFill>
                            <a:srgbClr val="000000"/>
                          </a:solidFill>
                          <a:effectLst/>
                          <a:latin typeface="+mj-lt"/>
                        </a:rPr>
                        <a:t>All adopters</a:t>
                      </a:r>
                      <a:endParaRPr lang="en-CA" sz="1400" b="0" i="0" u="none" strike="noStrike" dirty="0">
                        <a:solidFill>
                          <a:srgbClr val="000000"/>
                        </a:solidFill>
                        <a:effectLst/>
                        <a:latin typeface="+mj-lt"/>
                      </a:endParaRP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r>
                        <a:rPr lang="en-CA" sz="1600" b="0" i="0" u="none" strike="noStrike" dirty="0">
                          <a:solidFill>
                            <a:srgbClr val="000000"/>
                          </a:solidFill>
                          <a:effectLst/>
                          <a:latin typeface="+mj-lt"/>
                        </a:rPr>
                        <a:t>Median</a:t>
                      </a:r>
                    </a:p>
                    <a:p>
                      <a:pPr algn="ctr" fontAlgn="t"/>
                      <a:r>
                        <a:rPr lang="en-CA" sz="1200" b="0" i="0" u="none" strike="noStrike" dirty="0">
                          <a:solidFill>
                            <a:srgbClr val="000000"/>
                          </a:solidFill>
                          <a:effectLst/>
                          <a:latin typeface="+mj-lt"/>
                        </a:rPr>
                        <a:t>Mature adopters</a:t>
                      </a: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lvl="0" indent="0" algn="ctr" defTabSz="1160176" rtl="0" eaLnBrk="1" fontAlgn="t" latinLnBrk="0" hangingPunct="1">
                        <a:lnSpc>
                          <a:spcPct val="100000"/>
                        </a:lnSpc>
                        <a:spcBef>
                          <a:spcPts val="0"/>
                        </a:spcBef>
                        <a:spcAft>
                          <a:spcPts val="0"/>
                        </a:spcAft>
                        <a:buClrTx/>
                        <a:buSzTx/>
                        <a:buFontTx/>
                        <a:buNone/>
                        <a:tabLst/>
                        <a:defRPr/>
                      </a:pPr>
                      <a:r>
                        <a:rPr lang="en-CA" sz="1600" b="0" i="0" u="none" strike="noStrike" dirty="0">
                          <a:solidFill>
                            <a:srgbClr val="000000"/>
                          </a:solidFill>
                          <a:effectLst/>
                          <a:latin typeface="+mj-lt"/>
                        </a:rPr>
                        <a:t>Benchmark</a:t>
                      </a:r>
                      <a:r>
                        <a:rPr lang="en-CA" sz="1400" b="0" i="0" u="none" strike="noStrike" dirty="0">
                          <a:solidFill>
                            <a:srgbClr val="000000"/>
                          </a:solidFill>
                          <a:effectLst/>
                          <a:latin typeface="+mj-lt"/>
                        </a:rPr>
                        <a:t>  </a:t>
                      </a:r>
                      <a:r>
                        <a:rPr lang="en-CA" sz="1200" b="0" i="0" u="none" strike="noStrike" dirty="0">
                          <a:solidFill>
                            <a:srgbClr val="000000"/>
                          </a:solidFill>
                          <a:effectLst/>
                          <a:latin typeface="+mj-lt"/>
                        </a:rPr>
                        <a:t>Mature adopters</a:t>
                      </a:r>
                      <a:endParaRPr lang="en-CA" sz="1400" b="0" i="0" u="none" strike="noStrike" dirty="0">
                        <a:solidFill>
                          <a:srgbClr val="000000"/>
                        </a:solidFill>
                        <a:effectLst/>
                        <a:latin typeface="+mj-lt"/>
                      </a:endParaRPr>
                    </a:p>
                  </a:txBody>
                  <a:tcPr marL="9526" marR="9526" marT="952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35034002"/>
                  </a:ext>
                </a:extLst>
              </a:tr>
              <a:tr h="554223">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Typical overall forecast accuracy for IT resource requirements to meet business needs.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9472548"/>
                  </a:ext>
                </a:extLst>
              </a:tr>
              <a:tr h="554223">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Net promoter score (NPS) for IT customer service support.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40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40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50</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3584381"/>
                  </a:ext>
                </a:extLst>
              </a:tr>
              <a:tr h="1015970">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Overall quality of data on a scale of 1 to 10, considering factors such as security, accuracy, completeness, consistency, timeliness, and reliability. </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a:solidFill>
                            <a:schemeClr val="tx1"/>
                          </a:solidFill>
                          <a:effectLst/>
                          <a:latin typeface="+mj-lt"/>
                          <a:ea typeface="+mn-ea"/>
                          <a:cs typeface="+mn-cs"/>
                        </a:rPr>
                        <a:t>6</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a:solidFill>
                            <a:schemeClr val="tx1"/>
                          </a:solidFill>
                          <a:effectLst/>
                          <a:latin typeface="+mj-lt"/>
                          <a:ea typeface="+mn-ea"/>
                          <a:cs typeface="+mn-cs"/>
                        </a:rPr>
                        <a:t>9</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a:solidFill>
                            <a:schemeClr val="tx1"/>
                          </a:solidFill>
                          <a:effectLst/>
                          <a:latin typeface="+mj-lt"/>
                          <a:ea typeface="+mn-ea"/>
                          <a:cs typeface="+mn-cs"/>
                        </a:rPr>
                        <a:t>6</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60222" rtl="0" eaLnBrk="1" fontAlgn="t" latinLnBrk="0" hangingPunct="1"/>
                      <a:r>
                        <a:rPr lang="en-SG" sz="1100" b="0" i="0" u="none" strike="noStrike" kern="1200">
                          <a:solidFill>
                            <a:schemeClr val="tx1"/>
                          </a:solidFill>
                          <a:effectLst/>
                          <a:latin typeface="+mj-lt"/>
                          <a:ea typeface="+mn-ea"/>
                          <a:cs typeface="+mn-cs"/>
                        </a:rPr>
                        <a:t>9</a:t>
                      </a:r>
                    </a:p>
                  </a:txBody>
                  <a:tcPr marL="7200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3951712"/>
                  </a:ext>
                </a:extLst>
              </a:tr>
              <a:tr h="554223">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Percentage of IT incidents resolved in compliance with SLAs. </a:t>
                      </a:r>
                    </a:p>
                  </a:txBody>
                  <a:tcPr marL="72000" marR="6350" marT="6350" marB="0" anchor="ctr">
                    <a:lnT w="12700" cap="flat" cmpd="sng" algn="ctr">
                      <a:solidFill>
                        <a:schemeClr val="tx1"/>
                      </a:solidFill>
                      <a:prstDash val="solid"/>
                      <a:round/>
                      <a:headEnd type="none" w="med" len="med"/>
                      <a:tailEnd type="none" w="med" len="med"/>
                    </a:lnT>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90%</a:t>
                      </a:r>
                    </a:p>
                  </a:txBody>
                  <a:tcPr marL="72000" marR="6350" marT="6350" marB="0" anchor="ctr">
                    <a:lnT w="12700" cap="flat" cmpd="sng" algn="ctr">
                      <a:solidFill>
                        <a:schemeClr val="tx1"/>
                      </a:solidFill>
                      <a:prstDash val="solid"/>
                      <a:round/>
                      <a:headEnd type="none" w="med" len="med"/>
                      <a:tailEnd type="none" w="med" len="med"/>
                    </a:lnT>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T w="12700" cap="flat" cmpd="sng" algn="ctr">
                      <a:solidFill>
                        <a:schemeClr val="tx1"/>
                      </a:solidFill>
                      <a:prstDash val="solid"/>
                      <a:round/>
                      <a:headEnd type="none" w="med" len="med"/>
                      <a:tailEnd type="none" w="med" len="med"/>
                    </a:lnT>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90%</a:t>
                      </a:r>
                    </a:p>
                  </a:txBody>
                  <a:tcPr marL="72000" marR="6350" marT="6350" marB="0" anchor="ctr">
                    <a:lnT w="12700" cap="flat" cmpd="sng" algn="ctr">
                      <a:solidFill>
                        <a:schemeClr val="tx1"/>
                      </a:solidFill>
                      <a:prstDash val="solid"/>
                      <a:round/>
                      <a:headEnd type="none" w="med" len="med"/>
                      <a:tailEnd type="none" w="med" len="med"/>
                    </a:lnT>
                  </a:tcP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95%</a:t>
                      </a:r>
                    </a:p>
                  </a:txBody>
                  <a:tcPr marL="72000" marR="6350" marT="635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164735472"/>
                  </a:ext>
                </a:extLst>
              </a:tr>
              <a:tr h="554223">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Percentage of changes to the IT production environment that result in service impairment or outages. </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9%</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8%</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8%</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6%</a:t>
                      </a:r>
                    </a:p>
                  </a:txBody>
                  <a:tcPr marL="72000" marR="6350" marT="6350" marB="0" anchor="ctr"/>
                </a:tc>
                <a:extLst>
                  <a:ext uri="{0D108BD9-81ED-4DB2-BD59-A6C34878D82A}">
                    <a16:rowId xmlns:a16="http://schemas.microsoft.com/office/drawing/2014/main" val="3220012527"/>
                  </a:ext>
                </a:extLst>
              </a:tr>
              <a:tr h="947372">
                <a:tc>
                  <a:txBody>
                    <a:bodyPr/>
                    <a:lstStyle/>
                    <a:p>
                      <a:pPr marL="0" algn="l" defTabSz="1160222" rtl="0" eaLnBrk="1" fontAlgn="t" latinLnBrk="0" hangingPunct="1"/>
                      <a:r>
                        <a:rPr lang="en-US" sz="1100" b="0" i="0" u="none" strike="noStrike" kern="1200" dirty="0">
                          <a:solidFill>
                            <a:schemeClr val="tx1"/>
                          </a:solidFill>
                          <a:effectLst/>
                          <a:latin typeface="+mj-lt"/>
                          <a:ea typeface="+mn-ea"/>
                          <a:cs typeface="+mn-cs"/>
                        </a:rPr>
                        <a:t>For major releases to existing applications, typical cycle time in weeks from concept to launch (in the marketplace, for commercial applications; or with internal end users, for internal-use applications). </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20</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15</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20</a:t>
                      </a:r>
                    </a:p>
                  </a:txBody>
                  <a:tcPr marL="72000" marR="6350" marT="6350" marB="0" anchor="ctr"/>
                </a:tc>
                <a:tc>
                  <a:txBody>
                    <a:bodyPr/>
                    <a:lstStyle/>
                    <a:p>
                      <a:pPr marL="0" algn="l" defTabSz="1160222" rtl="0" eaLnBrk="1" fontAlgn="t" latinLnBrk="0" hangingPunct="1"/>
                      <a:r>
                        <a:rPr lang="en-SG" sz="1100" b="0" i="0" u="none" strike="noStrike" kern="1200" dirty="0">
                          <a:solidFill>
                            <a:schemeClr val="tx1"/>
                          </a:solidFill>
                          <a:effectLst/>
                          <a:latin typeface="+mj-lt"/>
                          <a:ea typeface="+mn-ea"/>
                          <a:cs typeface="+mn-cs"/>
                        </a:rPr>
                        <a:t>15</a:t>
                      </a:r>
                    </a:p>
                  </a:txBody>
                  <a:tcPr marL="72000" marR="6350" marT="6350" marB="0" anchor="ctr"/>
                </a:tc>
                <a:extLst>
                  <a:ext uri="{0D108BD9-81ED-4DB2-BD59-A6C34878D82A}">
                    <a16:rowId xmlns:a16="http://schemas.microsoft.com/office/drawing/2014/main" val="3076817055"/>
                  </a:ext>
                </a:extLst>
              </a:tr>
            </a:tbl>
          </a:graphicData>
        </a:graphic>
      </p:graphicFrame>
    </p:spTree>
    <p:extLst>
      <p:ext uri="{BB962C8B-B14F-4D97-AF65-F5344CB8AC3E}">
        <p14:creationId xmlns:p14="http://schemas.microsoft.com/office/powerpoint/2010/main" val="20858915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xpression…">
            <a:extLst>
              <a:ext uri="{FF2B5EF4-FFF2-40B4-BE49-F238E27FC236}">
                <a16:creationId xmlns:a16="http://schemas.microsoft.com/office/drawing/2014/main" id="{86895C0D-FB72-5149-B7B0-99DC06BD14D9}"/>
              </a:ext>
            </a:extLst>
          </p:cNvPr>
          <p:cNvSpPr txBox="1">
            <a:spLocks noGrp="1"/>
          </p:cNvSpPr>
          <p:nvPr>
            <p:ph type="title"/>
          </p:nvPr>
        </p:nvSpPr>
        <p:spPr>
          <a:xfrm>
            <a:off x="457199" y="457200"/>
            <a:ext cx="10515601" cy="8991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About us</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37397586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72DEDC57-22DA-4F74-D278-87F8B707283C}"/>
              </a:ext>
            </a:extLst>
          </p:cNvPr>
          <p:cNvSpPr>
            <a:spLocks noGrp="1"/>
          </p:cNvSpPr>
          <p:nvPr>
            <p:ph idx="16"/>
          </p:nvPr>
        </p:nvSpPr>
        <p:spPr>
          <a:xfrm>
            <a:off x="3657599" y="533400"/>
            <a:ext cx="10515599" cy="7162800"/>
          </a:xfrm>
        </p:spPr>
        <p:txBody>
          <a:bodyPr/>
          <a:lstStyle/>
          <a:p>
            <a:pPr lvl="1"/>
            <a:r>
              <a:rPr lang="en-US" sz="2000" b="0" dirty="0">
                <a:solidFill>
                  <a:schemeClr val="tx1">
                    <a:lumMod val="65000"/>
                    <a:lumOff val="35000"/>
                  </a:schemeClr>
                </a:solidFill>
                <a:latin typeface="+mn-lt"/>
              </a:rPr>
              <a:t>The IBM Institute for Business Value (IBV) is an acclaimed and critical source of primary IBM research and business thought leadership</a:t>
            </a:r>
          </a:p>
          <a:p>
            <a:pPr lvl="1"/>
            <a:r>
              <a:rPr lang="en-US" sz="2000" b="0" dirty="0">
                <a:solidFill>
                  <a:schemeClr val="tx1">
                    <a:lumMod val="65000"/>
                    <a:lumOff val="35000"/>
                  </a:schemeClr>
                </a:solidFill>
                <a:latin typeface="+mn-lt"/>
              </a:rPr>
              <a:t>IBV’s performance data and benchmarking program is an international leader in performance measurement and process benchmarking services. </a:t>
            </a:r>
          </a:p>
          <a:p>
            <a:pPr lvl="1">
              <a:defRPr/>
            </a:pPr>
            <a:r>
              <a:rPr lang="en-AU" sz="2000" b="0" dirty="0">
                <a:solidFill>
                  <a:schemeClr val="tx1">
                    <a:lumMod val="65000"/>
                    <a:lumOff val="35000"/>
                  </a:schemeClr>
                </a:solidFill>
                <a:latin typeface="+mn-lt"/>
              </a:rPr>
              <a:t>IBM participates in an internationally recognized Open Standards Benchmarking (OSB) facilitated by APQC, a not-for-profit research organization with more than 30 years experience</a:t>
            </a:r>
          </a:p>
          <a:p>
            <a:pPr lvl="1">
              <a:defRPr/>
            </a:pPr>
            <a:r>
              <a:rPr lang="en-AU" sz="2000" b="0" dirty="0">
                <a:solidFill>
                  <a:schemeClr val="tx1">
                    <a:lumMod val="65000"/>
                    <a:lumOff val="35000"/>
                  </a:schemeClr>
                </a:solidFill>
                <a:latin typeface="+mn-lt"/>
              </a:rPr>
              <a:t>It is built around a common, cross-industry Process Classification Framework (PCF) which means that business </a:t>
            </a:r>
            <a:r>
              <a:rPr lang="en-US" sz="2000" b="0" dirty="0">
                <a:solidFill>
                  <a:schemeClr val="tx1">
                    <a:lumMod val="65000"/>
                    <a:lumOff val="35000"/>
                  </a:schemeClr>
                </a:solidFill>
                <a:latin typeface="+mn-lt"/>
              </a:rPr>
              <a:t>performance can be accurately, independently and objectively evaluated</a:t>
            </a:r>
          </a:p>
          <a:p>
            <a:pPr lvl="1">
              <a:defRPr/>
            </a:pPr>
            <a:r>
              <a:rPr lang="en-AU" sz="2000" b="0" dirty="0">
                <a:solidFill>
                  <a:schemeClr val="tx1">
                    <a:lumMod val="65000"/>
                    <a:lumOff val="35000"/>
                  </a:schemeClr>
                </a:solidFill>
                <a:latin typeface="+mn-lt"/>
              </a:rPr>
              <a:t>Our performance data and benchmarking offering encompasses over 200 processes across an organization’s value chain and support areas, covering components such as cost, efficiency, and cycle time gaps</a:t>
            </a:r>
          </a:p>
          <a:p>
            <a:pPr lvl="1">
              <a:defRPr/>
            </a:pPr>
            <a:r>
              <a:rPr lang="en-US" sz="2000" b="0" dirty="0">
                <a:solidFill>
                  <a:schemeClr val="tx1">
                    <a:lumMod val="65000"/>
                    <a:lumOff val="35000"/>
                  </a:schemeClr>
                </a:solidFill>
                <a:latin typeface="+mn-lt"/>
              </a:rPr>
              <a:t>Our database includes more than 40,000 business entities from more than 60 countries and supports detailed peer comparison</a:t>
            </a:r>
          </a:p>
          <a:p>
            <a:pPr lvl="1">
              <a:defRPr/>
            </a:pPr>
            <a:r>
              <a:rPr lang="en-AU" altLang="en-US" sz="2000" b="0" dirty="0">
                <a:solidFill>
                  <a:schemeClr val="tx1">
                    <a:lumMod val="65000"/>
                    <a:lumOff val="35000"/>
                  </a:schemeClr>
                </a:solidFill>
                <a:latin typeface="+mn-lt"/>
              </a:rPr>
              <a:t>Learn more on </a:t>
            </a:r>
            <a:r>
              <a:rPr lang="en-AU" altLang="en-US" sz="2000" b="0" dirty="0">
                <a:solidFill>
                  <a:schemeClr val="tx1">
                    <a:lumMod val="65000"/>
                    <a:lumOff val="35000"/>
                  </a:schemeClr>
                </a:solidFill>
                <a:latin typeface="+mn-lt"/>
                <a:hlinkClick r:id="rId2"/>
              </a:rPr>
              <a:t>our website </a:t>
            </a:r>
            <a:r>
              <a:rPr lang="en-AU" altLang="en-US" sz="2000" b="0" dirty="0">
                <a:solidFill>
                  <a:schemeClr val="tx1">
                    <a:lumMod val="65000"/>
                    <a:lumOff val="35000"/>
                  </a:schemeClr>
                </a:solidFill>
                <a:latin typeface="+mn-lt"/>
              </a:rPr>
              <a:t>or </a:t>
            </a:r>
            <a:r>
              <a:rPr lang="en-AU" altLang="en-US" sz="2000" b="0" dirty="0">
                <a:solidFill>
                  <a:schemeClr val="tx1">
                    <a:lumMod val="65000"/>
                    <a:lumOff val="35000"/>
                  </a:schemeClr>
                </a:solidFill>
                <a:latin typeface="+mn-lt"/>
                <a:hlinkClick r:id="rId3">
                  <a:extLst>
                    <a:ext uri="{A12FA001-AC4F-418D-AE19-62706E023703}">
                      <ahyp:hlinkClr xmlns:ahyp="http://schemas.microsoft.com/office/drawing/2018/hyperlinkcolor" val="tx"/>
                    </a:ext>
                  </a:extLst>
                </a:hlinkClick>
              </a:rPr>
              <a:t>contact us</a:t>
            </a:r>
            <a:r>
              <a:rPr lang="en-AU" altLang="en-US" sz="2000" b="0" dirty="0">
                <a:solidFill>
                  <a:schemeClr val="tx1">
                    <a:lumMod val="65000"/>
                    <a:lumOff val="35000"/>
                  </a:schemeClr>
                </a:solidFill>
                <a:latin typeface="+mn-lt"/>
              </a:rPr>
              <a:t>. </a:t>
            </a:r>
            <a:endParaRPr lang="en-US" sz="2000" b="0" dirty="0">
              <a:solidFill>
                <a:schemeClr val="tx1">
                  <a:lumMod val="65000"/>
                  <a:lumOff val="35000"/>
                </a:schemeClr>
              </a:solidFill>
              <a:latin typeface="+mn-lt"/>
            </a:endParaRPr>
          </a:p>
          <a:p>
            <a:endParaRPr lang="en-US" dirty="0"/>
          </a:p>
        </p:txBody>
      </p:sp>
      <p:sp>
        <p:nvSpPr>
          <p:cNvPr id="7" name="Title 6">
            <a:extLst>
              <a:ext uri="{FF2B5EF4-FFF2-40B4-BE49-F238E27FC236}">
                <a16:creationId xmlns:a16="http://schemas.microsoft.com/office/drawing/2014/main" id="{A9F6E8C8-D090-D0B0-8D3F-06443AB2F5FF}"/>
              </a:ext>
            </a:extLst>
          </p:cNvPr>
          <p:cNvSpPr>
            <a:spLocks noGrp="1"/>
          </p:cNvSpPr>
          <p:nvPr>
            <p:ph type="title"/>
          </p:nvPr>
        </p:nvSpPr>
        <p:spPr/>
        <p:txBody>
          <a:bodyPr/>
          <a:lstStyle/>
          <a:p>
            <a:r>
              <a:rPr lang="en-US" dirty="0"/>
              <a:t>About IBV Performance Data and Benchmarking</a:t>
            </a:r>
          </a:p>
        </p:txBody>
      </p:sp>
      <p:sp>
        <p:nvSpPr>
          <p:cNvPr id="14" name="Text Placeholder 13">
            <a:extLst>
              <a:ext uri="{FF2B5EF4-FFF2-40B4-BE49-F238E27FC236}">
                <a16:creationId xmlns:a16="http://schemas.microsoft.com/office/drawing/2014/main" id="{B709B293-6D25-66D9-D1B0-3642A9174E35}"/>
              </a:ext>
            </a:extLst>
          </p:cNvPr>
          <p:cNvSpPr>
            <a:spLocks noGrp="1"/>
          </p:cNvSpPr>
          <p:nvPr>
            <p:ph type="body" sz="quarter" idx="18"/>
          </p:nvPr>
        </p:nvSpPr>
        <p:spPr/>
        <p:txBody>
          <a:bodyPr/>
          <a:lstStyle/>
          <a:p>
            <a:r>
              <a:rPr lang="en-US" sz="800" dirty="0"/>
              <a:t>Source: IBV Performance Data and Benchmarking, 2025</a:t>
            </a:r>
          </a:p>
          <a:p>
            <a:endParaRPr lang="en-US" dirty="0"/>
          </a:p>
        </p:txBody>
      </p:sp>
      <p:sp>
        <p:nvSpPr>
          <p:cNvPr id="15" name="Text Placeholder 14">
            <a:extLst>
              <a:ext uri="{FF2B5EF4-FFF2-40B4-BE49-F238E27FC236}">
                <a16:creationId xmlns:a16="http://schemas.microsoft.com/office/drawing/2014/main" id="{853628C6-174E-4C47-D200-FA039B5625D1}"/>
              </a:ext>
            </a:extLst>
          </p:cNvPr>
          <p:cNvSpPr>
            <a:spLocks noGrp="1"/>
          </p:cNvSpPr>
          <p:nvPr>
            <p:ph type="body" sz="quarter" idx="19"/>
          </p:nvPr>
        </p:nvSpPr>
        <p:spPr/>
        <p:txBody>
          <a:bodyPr/>
          <a:lstStyle/>
          <a:p>
            <a:r>
              <a:rPr lang="en-US" sz="1100" dirty="0">
                <a:solidFill>
                  <a:srgbClr val="000000"/>
                </a:solidFill>
                <a:latin typeface="IBM Plex Sans Light" panose="020B0403050203000203" pitchFamily="34" charset="0"/>
              </a:rPr>
              <a:t>About us</a:t>
            </a:r>
          </a:p>
        </p:txBody>
      </p:sp>
    </p:spTree>
    <p:extLst>
      <p:ext uri="{BB962C8B-B14F-4D97-AF65-F5344CB8AC3E}">
        <p14:creationId xmlns:p14="http://schemas.microsoft.com/office/powerpoint/2010/main" val="3540248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0DBD8880-AB47-E77E-557E-36B7A01CC956}"/>
              </a:ext>
            </a:extLst>
          </p:cNvPr>
          <p:cNvSpPr>
            <a:spLocks noGrp="1"/>
          </p:cNvSpPr>
          <p:nvPr>
            <p:ph type="body" sz="quarter" idx="18"/>
          </p:nvPr>
        </p:nvSpPr>
        <p:spPr/>
        <p:txBody>
          <a:bodyPr/>
          <a:lstStyle/>
          <a:p>
            <a:r>
              <a:rPr lang="en-US" sz="800" dirty="0"/>
              <a:t>Source: IBV Performance Data and Benchmarking, 2025</a:t>
            </a:r>
          </a:p>
          <a:p>
            <a:r>
              <a:rPr lang="en-US" dirty="0"/>
              <a:t>Refer to slide notes for questions.</a:t>
            </a:r>
            <a:endParaRPr lang="en-US" sz="800" dirty="0"/>
          </a:p>
        </p:txBody>
      </p:sp>
      <p:sp>
        <p:nvSpPr>
          <p:cNvPr id="16" name="Content Placeholder 15">
            <a:extLst>
              <a:ext uri="{FF2B5EF4-FFF2-40B4-BE49-F238E27FC236}">
                <a16:creationId xmlns:a16="http://schemas.microsoft.com/office/drawing/2014/main" id="{BA7E1C24-4D05-F7E6-BF73-B192E51A368A}"/>
              </a:ext>
            </a:extLst>
          </p:cNvPr>
          <p:cNvSpPr>
            <a:spLocks noGrp="1"/>
          </p:cNvSpPr>
          <p:nvPr>
            <p:ph idx="16"/>
          </p:nvPr>
        </p:nvSpPr>
        <p:spPr>
          <a:xfrm>
            <a:off x="3657599" y="457199"/>
            <a:ext cx="7086601" cy="7772401"/>
          </a:xfrm>
        </p:spPr>
        <p:txBody>
          <a:bodyPr/>
          <a:lstStyle/>
          <a:p>
            <a:pPr lvl="1">
              <a:spcBef>
                <a:spcPts val="1000"/>
              </a:spcBef>
              <a:buFont typeface="Arial" panose="020B0604020202020204" pitchFamily="34" charset="0"/>
              <a:buChar char="•"/>
            </a:pPr>
            <a:r>
              <a:rPr lang="en-US" sz="1800" b="0" dirty="0">
                <a:solidFill>
                  <a:schemeClr val="tx1">
                    <a:lumMod val="65000"/>
                    <a:lumOff val="35000"/>
                  </a:schemeClr>
                </a:solidFill>
                <a:latin typeface="+mn-lt"/>
              </a:rPr>
              <a:t>The AI impact in IT study was administered to 745 information technology leaders, in the second half of 2024, to measure the impact of AI technology adoption on key IT performance metrics.</a:t>
            </a:r>
          </a:p>
          <a:p>
            <a:pPr lvl="1">
              <a:spcBef>
                <a:spcPts val="1000"/>
              </a:spcBef>
              <a:buFont typeface="Arial" panose="020B0604020202020204" pitchFamily="34" charset="0"/>
              <a:buChar char="•"/>
            </a:pPr>
            <a:r>
              <a:rPr lang="en-US" sz="1800" b="0" dirty="0">
                <a:solidFill>
                  <a:schemeClr val="tx1">
                    <a:lumMod val="65000"/>
                    <a:lumOff val="35000"/>
                  </a:schemeClr>
                </a:solidFill>
                <a:latin typeface="+mn-lt"/>
              </a:rPr>
              <a:t>Respondents were screened to include only those organizations that were piloting, implementing, operating or optimizing AI technology in their information technology functions.</a:t>
            </a:r>
          </a:p>
          <a:p>
            <a:pPr lvl="1">
              <a:spcBef>
                <a:spcPts val="1000"/>
              </a:spcBef>
              <a:buFont typeface="Arial" panose="020B0604020202020204" pitchFamily="34" charset="0"/>
              <a:buChar char="•"/>
            </a:pPr>
            <a:r>
              <a:rPr lang="en-US" sz="1800" b="0" dirty="0">
                <a:solidFill>
                  <a:schemeClr val="tx1">
                    <a:lumMod val="65000"/>
                    <a:lumOff val="35000"/>
                  </a:schemeClr>
                </a:solidFill>
                <a:latin typeface="+mn-lt"/>
              </a:rPr>
              <a:t>We defined </a:t>
            </a:r>
            <a:r>
              <a:rPr lang="en-US" sz="1800" b="0" dirty="0">
                <a:solidFill>
                  <a:srgbClr val="1192E8"/>
                </a:solidFill>
                <a:latin typeface="IBM Plex Sans Medm" panose="020B0503050203000203" pitchFamily="34" charset="0"/>
              </a:rPr>
              <a:t>mature AI adopters </a:t>
            </a:r>
            <a:r>
              <a:rPr lang="en-US" sz="1800" b="0" dirty="0">
                <a:solidFill>
                  <a:schemeClr val="tx1">
                    <a:lumMod val="65000"/>
                    <a:lumOff val="35000"/>
                  </a:schemeClr>
                </a:solidFill>
                <a:latin typeface="+mn-lt"/>
              </a:rPr>
              <a:t>as operating or optimizing AI technology in their information technology functions, and </a:t>
            </a:r>
            <a:r>
              <a:rPr lang="en-US" sz="1800" b="0" dirty="0">
                <a:solidFill>
                  <a:srgbClr val="1192E8"/>
                </a:solidFill>
                <a:latin typeface="IBM Plex Sans Medm" panose="020B0503050203000203" pitchFamily="34" charset="0"/>
              </a:rPr>
              <a:t>38%</a:t>
            </a:r>
            <a:r>
              <a:rPr lang="en-US" sz="1800" b="0" dirty="0">
                <a:solidFill>
                  <a:schemeClr val="tx1">
                    <a:lumMod val="65000"/>
                    <a:lumOff val="35000"/>
                  </a:schemeClr>
                </a:solidFill>
                <a:latin typeface="+mn-lt"/>
              </a:rPr>
              <a:t> of respondents fall into this group.</a:t>
            </a:r>
          </a:p>
          <a:p>
            <a:pPr lvl="1">
              <a:spcBef>
                <a:spcPts val="1000"/>
              </a:spcBef>
              <a:buFont typeface="Arial" panose="020B0604020202020204" pitchFamily="34" charset="0"/>
              <a:buChar char="•"/>
            </a:pPr>
            <a:r>
              <a:rPr lang="en-US" sz="1800" b="0" dirty="0">
                <a:solidFill>
                  <a:schemeClr val="tx1">
                    <a:lumMod val="65000"/>
                    <a:lumOff val="35000"/>
                  </a:schemeClr>
                </a:solidFill>
                <a:latin typeface="+mn-lt"/>
              </a:rPr>
              <a:t>We defined </a:t>
            </a:r>
            <a:r>
              <a:rPr lang="en-US" sz="1800" b="0" dirty="0">
                <a:solidFill>
                  <a:srgbClr val="1192E8"/>
                </a:solidFill>
                <a:latin typeface="IBM Plex Sans Medm" panose="020B0503050203000203" pitchFamily="34" charset="0"/>
              </a:rPr>
              <a:t>AI initiators </a:t>
            </a:r>
            <a:r>
              <a:rPr lang="en-US" sz="1800" b="0" dirty="0">
                <a:solidFill>
                  <a:schemeClr val="tx1">
                    <a:lumMod val="65000"/>
                    <a:lumOff val="35000"/>
                  </a:schemeClr>
                </a:solidFill>
                <a:latin typeface="+mn-lt"/>
              </a:rPr>
              <a:t>as piloting or implementing AI technology in their information technology functions, and the remaining </a:t>
            </a:r>
            <a:r>
              <a:rPr lang="en-US" sz="1800" b="0" dirty="0">
                <a:solidFill>
                  <a:srgbClr val="1192E8"/>
                </a:solidFill>
                <a:latin typeface="IBM Plex Sans Medm" panose="020B0503050203000203" pitchFamily="34" charset="0"/>
              </a:rPr>
              <a:t>62%</a:t>
            </a:r>
            <a:r>
              <a:rPr lang="en-US" sz="1800" b="0" dirty="0">
                <a:solidFill>
                  <a:schemeClr val="tx1">
                    <a:lumMod val="65000"/>
                    <a:lumOff val="35000"/>
                  </a:schemeClr>
                </a:solidFill>
                <a:latin typeface="+mn-lt"/>
              </a:rPr>
              <a:t> fall into this group.</a:t>
            </a:r>
          </a:p>
          <a:p>
            <a:pPr lvl="1">
              <a:spcBef>
                <a:spcPts val="1000"/>
              </a:spcBef>
              <a:buFont typeface="Arial" panose="020B0604020202020204" pitchFamily="34" charset="0"/>
              <a:buChar char="•"/>
            </a:pPr>
            <a:endParaRPr lang="en-US" sz="1800" b="0" dirty="0">
              <a:solidFill>
                <a:schemeClr val="tx1">
                  <a:lumMod val="65000"/>
                  <a:lumOff val="35000"/>
                </a:schemeClr>
              </a:solidFill>
              <a:latin typeface="+mn-lt"/>
            </a:endParaRPr>
          </a:p>
          <a:p>
            <a:pPr marL="0" lvl="1" indent="0">
              <a:spcBef>
                <a:spcPts val="1000"/>
              </a:spcBef>
              <a:buNone/>
            </a:pPr>
            <a:r>
              <a:rPr lang="en-US" sz="1400" b="0" u="sng" dirty="0">
                <a:solidFill>
                  <a:schemeClr val="tx1">
                    <a:lumMod val="65000"/>
                    <a:lumOff val="35000"/>
                  </a:schemeClr>
                </a:solidFill>
                <a:latin typeface="+mn-lt"/>
              </a:rPr>
              <a:t>Notes:</a:t>
            </a:r>
          </a:p>
          <a:p>
            <a:pPr lvl="1">
              <a:spcBef>
                <a:spcPts val="1000"/>
              </a:spcBef>
              <a:buFont typeface="Arial" panose="020B0604020202020204" pitchFamily="34" charset="0"/>
              <a:buChar char="•"/>
            </a:pPr>
            <a:r>
              <a:rPr lang="en-US" sz="1400" b="0" dirty="0">
                <a:solidFill>
                  <a:schemeClr val="tx1">
                    <a:lumMod val="65000"/>
                    <a:lumOff val="35000"/>
                  </a:schemeClr>
                </a:solidFill>
                <a:latin typeface="+mn-lt"/>
              </a:rPr>
              <a:t>Data cited in this study is self-reported by study respondents.</a:t>
            </a:r>
          </a:p>
          <a:p>
            <a:pPr lvl="1">
              <a:spcBef>
                <a:spcPts val="1000"/>
              </a:spcBef>
              <a:buFont typeface="Arial" panose="020B0604020202020204" pitchFamily="34" charset="0"/>
              <a:buChar char="•"/>
            </a:pPr>
            <a:r>
              <a:rPr lang="en-US" sz="1400" b="0" dirty="0">
                <a:solidFill>
                  <a:schemeClr val="tx1">
                    <a:lumMod val="65000"/>
                    <a:lumOff val="35000"/>
                  </a:schemeClr>
                </a:solidFill>
                <a:latin typeface="+mn-lt"/>
              </a:rPr>
              <a:t>Performance metrics and practice data can be accessed through </a:t>
            </a:r>
            <a:r>
              <a:rPr lang="en-US" sz="1400" b="0" dirty="0">
                <a:solidFill>
                  <a:schemeClr val="tx1">
                    <a:lumMod val="65000"/>
                    <a:lumOff val="35000"/>
                  </a:schemeClr>
                </a:solidFill>
                <a:latin typeface="+mn-lt"/>
                <a:hlinkClick r:id="rId3"/>
              </a:rPr>
              <a:t>benchmark wizard</a:t>
            </a:r>
            <a:endParaRPr lang="en-US" sz="1400" b="0" dirty="0">
              <a:solidFill>
                <a:schemeClr val="tx1">
                  <a:lumMod val="65000"/>
                  <a:lumOff val="35000"/>
                </a:schemeClr>
              </a:solidFill>
              <a:latin typeface="+mn-lt"/>
            </a:endParaRPr>
          </a:p>
          <a:p>
            <a:pPr lvl="1">
              <a:spcBef>
                <a:spcPts val="1000"/>
              </a:spcBef>
              <a:buFont typeface="Arial" panose="020B0604020202020204" pitchFamily="34" charset="0"/>
              <a:buChar char="•"/>
            </a:pPr>
            <a:r>
              <a:rPr lang="en-US" sz="1400" b="0" dirty="0">
                <a:solidFill>
                  <a:schemeClr val="tx1">
                    <a:lumMod val="65000"/>
                    <a:lumOff val="35000"/>
                  </a:schemeClr>
                </a:solidFill>
                <a:latin typeface="+mn-lt"/>
              </a:rPr>
              <a:t>The metric figures provided in this report represent median performance (50</a:t>
            </a:r>
            <a:r>
              <a:rPr lang="en-US" sz="1400" b="0" baseline="30000" dirty="0">
                <a:solidFill>
                  <a:schemeClr val="tx1">
                    <a:lumMod val="65000"/>
                    <a:lumOff val="35000"/>
                  </a:schemeClr>
                </a:solidFill>
                <a:latin typeface="+mn-lt"/>
              </a:rPr>
              <a:t>th</a:t>
            </a:r>
            <a:r>
              <a:rPr lang="en-US" sz="1400" b="0" dirty="0">
                <a:solidFill>
                  <a:schemeClr val="tx1">
                    <a:lumMod val="65000"/>
                    <a:lumOff val="35000"/>
                  </a:schemeClr>
                </a:solidFill>
                <a:latin typeface="+mn-lt"/>
              </a:rPr>
              <a:t> percentile) across responses unless otherwise indicated.</a:t>
            </a:r>
          </a:p>
          <a:p>
            <a:pPr lvl="1">
              <a:spcBef>
                <a:spcPts val="1000"/>
              </a:spcBef>
              <a:buFont typeface="Arial" panose="020B0604020202020204" pitchFamily="34" charset="0"/>
              <a:buChar char="•"/>
            </a:pPr>
            <a:r>
              <a:rPr lang="en-US" sz="1400" b="0" dirty="0">
                <a:solidFill>
                  <a:schemeClr val="tx1">
                    <a:lumMod val="65000"/>
                    <a:lumOff val="35000"/>
                  </a:schemeClr>
                </a:solidFill>
                <a:latin typeface="+mn-lt"/>
              </a:rPr>
              <a:t>Demographics are included at the end of the document.</a:t>
            </a:r>
            <a:endParaRPr lang="en-US" sz="1700" b="0" dirty="0">
              <a:solidFill>
                <a:schemeClr val="tx1">
                  <a:lumMod val="65000"/>
                  <a:lumOff val="35000"/>
                </a:schemeClr>
              </a:solidFill>
              <a:latin typeface="+mn-lt"/>
            </a:endParaRPr>
          </a:p>
        </p:txBody>
      </p:sp>
      <p:sp>
        <p:nvSpPr>
          <p:cNvPr id="13" name="Title 12">
            <a:extLst>
              <a:ext uri="{FF2B5EF4-FFF2-40B4-BE49-F238E27FC236}">
                <a16:creationId xmlns:a16="http://schemas.microsoft.com/office/drawing/2014/main" id="{5E8EB1DF-58BF-61CD-363F-B72F2CC10720}"/>
              </a:ext>
            </a:extLst>
          </p:cNvPr>
          <p:cNvSpPr>
            <a:spLocks noGrp="1"/>
          </p:cNvSpPr>
          <p:nvPr>
            <p:ph type="title"/>
          </p:nvPr>
        </p:nvSpPr>
        <p:spPr/>
        <p:txBody>
          <a:bodyPr/>
          <a:lstStyle/>
          <a:p>
            <a:r>
              <a:rPr lang="en-US" sz="3200" dirty="0">
                <a:latin typeface="IBM Plex Sans Medm" panose="020B0503050203000203" pitchFamily="34" charset="0"/>
              </a:rPr>
              <a:t>Study overview</a:t>
            </a:r>
          </a:p>
        </p:txBody>
      </p:sp>
      <p:sp>
        <p:nvSpPr>
          <p:cNvPr id="5" name="Text Placeholder 4">
            <a:extLst>
              <a:ext uri="{FF2B5EF4-FFF2-40B4-BE49-F238E27FC236}">
                <a16:creationId xmlns:a16="http://schemas.microsoft.com/office/drawing/2014/main" id="{474974BD-C7BF-1907-EB90-1DD265EDBD03}"/>
              </a:ext>
            </a:extLst>
          </p:cNvPr>
          <p:cNvSpPr>
            <a:spLocks noGrp="1"/>
          </p:cNvSpPr>
          <p:nvPr>
            <p:ph type="body" sz="quarter" idx="20"/>
          </p:nvPr>
        </p:nvSpPr>
        <p:spPr/>
        <p:txBody>
          <a:bodyPr/>
          <a:lstStyle/>
          <a:p>
            <a:r>
              <a:rPr lang="en-US" dirty="0"/>
              <a:t>Introduction</a:t>
            </a:r>
            <a:endParaRPr lang="en-SG" dirty="0"/>
          </a:p>
        </p:txBody>
      </p:sp>
      <p:pic>
        <p:nvPicPr>
          <p:cNvPr id="9" name="Picture 8">
            <a:extLst>
              <a:ext uri="{FF2B5EF4-FFF2-40B4-BE49-F238E27FC236}">
                <a16:creationId xmlns:a16="http://schemas.microsoft.com/office/drawing/2014/main" id="{7816D8CD-B7DD-5036-FA77-790DBB455969}"/>
              </a:ext>
            </a:extLst>
          </p:cNvPr>
          <p:cNvPicPr>
            <a:picLocks noChangeAspect="1"/>
          </p:cNvPicPr>
          <p:nvPr/>
        </p:nvPicPr>
        <p:blipFill rotWithShape="1">
          <a:blip r:embed="rId4"/>
          <a:srcRect l="65926"/>
          <a:stretch/>
        </p:blipFill>
        <p:spPr>
          <a:xfrm>
            <a:off x="11012555" y="0"/>
            <a:ext cx="2997577" cy="8229600"/>
          </a:xfrm>
          <a:prstGeom prst="rect">
            <a:avLst/>
          </a:prstGeom>
        </p:spPr>
      </p:pic>
      <p:pic>
        <p:nvPicPr>
          <p:cNvPr id="11" name="Picture 10">
            <a:extLst>
              <a:ext uri="{FF2B5EF4-FFF2-40B4-BE49-F238E27FC236}">
                <a16:creationId xmlns:a16="http://schemas.microsoft.com/office/drawing/2014/main" id="{9891EEB0-3C6B-3800-D404-C65B33AB9647}"/>
              </a:ext>
            </a:extLst>
          </p:cNvPr>
          <p:cNvPicPr>
            <a:picLocks noChangeAspect="1"/>
          </p:cNvPicPr>
          <p:nvPr/>
        </p:nvPicPr>
        <p:blipFill rotWithShape="1">
          <a:blip r:embed="rId4">
            <a:alphaModFix amt="15000"/>
            <a:lum bright="-38000"/>
          </a:blip>
          <a:srcRect r="41577"/>
          <a:stretch/>
        </p:blipFill>
        <p:spPr>
          <a:xfrm>
            <a:off x="5795141" y="0"/>
            <a:ext cx="5139560" cy="8229600"/>
          </a:xfrm>
          <a:prstGeom prst="rect">
            <a:avLst/>
          </a:prstGeom>
        </p:spPr>
      </p:pic>
      <p:sp>
        <p:nvSpPr>
          <p:cNvPr id="14" name="Footer Placeholder 3">
            <a:extLst>
              <a:ext uri="{FF2B5EF4-FFF2-40B4-BE49-F238E27FC236}">
                <a16:creationId xmlns:a16="http://schemas.microsoft.com/office/drawing/2014/main" id="{44938447-92FB-6C7C-ED9B-E6F3868203EC}"/>
              </a:ext>
            </a:extLst>
          </p:cNvPr>
          <p:cNvSpPr txBox="1">
            <a:spLocks/>
          </p:cNvSpPr>
          <p:nvPr/>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5" name="Footer Placeholder 3">
            <a:extLst>
              <a:ext uri="{FF2B5EF4-FFF2-40B4-BE49-F238E27FC236}">
                <a16:creationId xmlns:a16="http://schemas.microsoft.com/office/drawing/2014/main" id="{497D3316-4B71-BCCF-8361-831068D04134}"/>
              </a:ext>
            </a:extLst>
          </p:cNvPr>
          <p:cNvSpPr txBox="1">
            <a:spLocks/>
          </p:cNvSpPr>
          <p:nvPr/>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sp>
        <p:nvSpPr>
          <p:cNvPr id="17" name="TextBox 16">
            <a:extLst>
              <a:ext uri="{FF2B5EF4-FFF2-40B4-BE49-F238E27FC236}">
                <a16:creationId xmlns:a16="http://schemas.microsoft.com/office/drawing/2014/main" id="{F5BE77FD-845B-3FA8-A8FC-631962EA67B4}"/>
              </a:ext>
            </a:extLst>
          </p:cNvPr>
          <p:cNvSpPr txBox="1"/>
          <p:nvPr/>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4</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0118487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72DEDC57-22DA-4F74-D278-87F8B707283C}"/>
              </a:ext>
            </a:extLst>
          </p:cNvPr>
          <p:cNvSpPr>
            <a:spLocks noGrp="1"/>
          </p:cNvSpPr>
          <p:nvPr>
            <p:ph idx="16"/>
          </p:nvPr>
        </p:nvSpPr>
        <p:spPr>
          <a:xfrm>
            <a:off x="3657599" y="2057400"/>
            <a:ext cx="10515599" cy="5638800"/>
          </a:xfrm>
        </p:spPr>
        <p:txBody>
          <a:bodyPr/>
          <a:lstStyle/>
          <a:p>
            <a:pPr marL="0" lvl="1" indent="0">
              <a:buFont typeface="LucidaGrande" charset="0"/>
              <a:buNone/>
            </a:pPr>
            <a:r>
              <a:rPr lang="en-US" sz="2000" b="0" dirty="0">
                <a:solidFill>
                  <a:schemeClr val="tx1">
                    <a:lumMod val="65000"/>
                    <a:lumOff val="35000"/>
                  </a:schemeClr>
                </a:solidFill>
                <a:latin typeface="+mn-lt"/>
              </a:rPr>
              <a:t>Contact us with questions or opportunities to use this benchmarking data with clients</a:t>
            </a:r>
          </a:p>
          <a:p>
            <a:pPr lvl="1"/>
            <a:endParaRPr lang="en-US" altLang="en-US" sz="2000" b="0" dirty="0">
              <a:solidFill>
                <a:schemeClr val="tx1">
                  <a:lumMod val="65000"/>
                  <a:lumOff val="35000"/>
                </a:schemeClr>
              </a:solidFill>
              <a:latin typeface="+mn-lt"/>
              <a:ea typeface="MS PGothic" charset="-128"/>
            </a:endParaRPr>
          </a:p>
          <a:p>
            <a:pPr lvl="1"/>
            <a:r>
              <a:rPr lang="en-US" altLang="en-US" sz="2000" b="0" dirty="0">
                <a:solidFill>
                  <a:schemeClr val="tx1">
                    <a:lumMod val="65000"/>
                    <a:lumOff val="35000"/>
                  </a:schemeClr>
                </a:solidFill>
                <a:latin typeface="+mn-lt"/>
                <a:ea typeface="MS PGothic" charset="-128"/>
                <a:hlinkClick r:id="rId2"/>
              </a:rPr>
              <a:t>Rosy Kar</a:t>
            </a:r>
            <a:r>
              <a:rPr lang="en-US" altLang="en-US" sz="2000" b="0" dirty="0">
                <a:solidFill>
                  <a:schemeClr val="tx1">
                    <a:lumMod val="65000"/>
                    <a:lumOff val="35000"/>
                  </a:schemeClr>
                </a:solidFill>
                <a:latin typeface="+mn-lt"/>
                <a:ea typeface="MS PGothic" charset="-128"/>
              </a:rPr>
              <a:t>, Global Benchmark Research Leader (cloud migration and modernization), IBM Performance Data and Benchmarking Program</a:t>
            </a:r>
            <a:endParaRPr lang="en-US" sz="2000" dirty="0"/>
          </a:p>
          <a:p>
            <a:pPr lvl="1"/>
            <a:r>
              <a:rPr lang="en-US" altLang="en-US" sz="2000" b="0" dirty="0">
                <a:solidFill>
                  <a:schemeClr val="tx1">
                    <a:lumMod val="65000"/>
                    <a:lumOff val="35000"/>
                  </a:schemeClr>
                </a:solidFill>
                <a:latin typeface="+mn-lt"/>
                <a:ea typeface="MS PGothic" charset="-128"/>
                <a:hlinkClick r:id="rId3"/>
              </a:rPr>
              <a:t>Annette Laprade</a:t>
            </a:r>
            <a:r>
              <a:rPr lang="en-US" altLang="en-US" sz="2000" b="0" dirty="0">
                <a:solidFill>
                  <a:schemeClr val="tx1">
                    <a:lumMod val="65000"/>
                    <a:lumOff val="35000"/>
                  </a:schemeClr>
                </a:solidFill>
                <a:latin typeface="+mn-lt"/>
                <a:ea typeface="MS PGothic" charset="-128"/>
              </a:rPr>
              <a:t>, Global Deployment Lead, IBM Performance Data and Benchmarking Program</a:t>
            </a:r>
            <a:endParaRPr lang="en-US" altLang="en-US" sz="2000" b="0" dirty="0">
              <a:solidFill>
                <a:schemeClr val="tx1">
                  <a:lumMod val="65000"/>
                  <a:lumOff val="35000"/>
                </a:schemeClr>
              </a:solidFill>
              <a:latin typeface="+mn-lt"/>
              <a:ea typeface="MS PGothic" charset="-128"/>
              <a:hlinkClick r:id="rId2"/>
            </a:endParaRPr>
          </a:p>
          <a:p>
            <a:pPr lvl="1"/>
            <a:r>
              <a:rPr lang="en-US" altLang="en-US" sz="2000" b="0" dirty="0">
                <a:solidFill>
                  <a:schemeClr val="tx1">
                    <a:lumMod val="65000"/>
                    <a:lumOff val="35000"/>
                  </a:schemeClr>
                </a:solidFill>
                <a:latin typeface="+mn-lt"/>
                <a:ea typeface="MS PGothic" charset="-128"/>
                <a:hlinkClick r:id="rId4"/>
              </a:rPr>
              <a:t>Lisa-Giane Fisher</a:t>
            </a:r>
            <a:r>
              <a:rPr lang="en-US" altLang="en-US" sz="2000" b="0" dirty="0">
                <a:solidFill>
                  <a:schemeClr val="tx1">
                    <a:lumMod val="65000"/>
                    <a:lumOff val="35000"/>
                  </a:schemeClr>
                </a:solidFill>
                <a:latin typeface="+mn-lt"/>
                <a:ea typeface="MS PGothic" charset="-128"/>
              </a:rPr>
              <a:t>, IBM Institute for Business Value Leader (MEA); Global Benchmark Research Leader (IT and Cloud), IBM Performance Data and Benchmarking Program</a:t>
            </a:r>
            <a:endParaRPr lang="en-AU" altLang="en-US" sz="2000" b="0" dirty="0">
              <a:solidFill>
                <a:schemeClr val="tx1">
                  <a:lumMod val="65000"/>
                  <a:lumOff val="35000"/>
                </a:schemeClr>
              </a:solidFill>
              <a:latin typeface="+mn-lt"/>
              <a:ea typeface="MS PGothic" charset="-128"/>
              <a:hlinkClick r:id="rId2"/>
            </a:endParaRPr>
          </a:p>
        </p:txBody>
      </p:sp>
      <p:sp>
        <p:nvSpPr>
          <p:cNvPr id="7" name="Title 6">
            <a:extLst>
              <a:ext uri="{FF2B5EF4-FFF2-40B4-BE49-F238E27FC236}">
                <a16:creationId xmlns:a16="http://schemas.microsoft.com/office/drawing/2014/main" id="{A9F6E8C8-D090-D0B0-8D3F-06443AB2F5FF}"/>
              </a:ext>
            </a:extLst>
          </p:cNvPr>
          <p:cNvSpPr>
            <a:spLocks noGrp="1"/>
          </p:cNvSpPr>
          <p:nvPr>
            <p:ph type="title"/>
          </p:nvPr>
        </p:nvSpPr>
        <p:spPr/>
        <p:txBody>
          <a:bodyPr/>
          <a:lstStyle/>
          <a:p>
            <a:r>
              <a:rPr lang="en-US" dirty="0"/>
              <a:t>Subject matter experts</a:t>
            </a:r>
          </a:p>
        </p:txBody>
      </p:sp>
      <p:sp>
        <p:nvSpPr>
          <p:cNvPr id="14" name="Text Placeholder 13">
            <a:extLst>
              <a:ext uri="{FF2B5EF4-FFF2-40B4-BE49-F238E27FC236}">
                <a16:creationId xmlns:a16="http://schemas.microsoft.com/office/drawing/2014/main" id="{B709B293-6D25-66D9-D1B0-3642A9174E35}"/>
              </a:ext>
            </a:extLst>
          </p:cNvPr>
          <p:cNvSpPr>
            <a:spLocks noGrp="1"/>
          </p:cNvSpPr>
          <p:nvPr>
            <p:ph type="body" sz="quarter" idx="18"/>
          </p:nvPr>
        </p:nvSpPr>
        <p:spPr/>
        <p:txBody>
          <a:bodyPr/>
          <a:lstStyle/>
          <a:p>
            <a:r>
              <a:rPr lang="en-US" sz="800" dirty="0"/>
              <a:t>Source: IBV Performance Data and Benchmarking, 2025</a:t>
            </a:r>
          </a:p>
          <a:p>
            <a:endParaRPr lang="en-US" dirty="0"/>
          </a:p>
        </p:txBody>
      </p:sp>
      <p:sp>
        <p:nvSpPr>
          <p:cNvPr id="15" name="Text Placeholder 14">
            <a:extLst>
              <a:ext uri="{FF2B5EF4-FFF2-40B4-BE49-F238E27FC236}">
                <a16:creationId xmlns:a16="http://schemas.microsoft.com/office/drawing/2014/main" id="{853628C6-174E-4C47-D200-FA039B5625D1}"/>
              </a:ext>
            </a:extLst>
          </p:cNvPr>
          <p:cNvSpPr>
            <a:spLocks noGrp="1"/>
          </p:cNvSpPr>
          <p:nvPr>
            <p:ph type="body" sz="quarter" idx="19"/>
          </p:nvPr>
        </p:nvSpPr>
        <p:spPr/>
        <p:txBody>
          <a:bodyPr/>
          <a:lstStyle/>
          <a:p>
            <a:r>
              <a:rPr lang="en-US" sz="1100" dirty="0">
                <a:solidFill>
                  <a:srgbClr val="000000"/>
                </a:solidFill>
                <a:latin typeface="IBM Plex Sans Light" panose="020B0403050203000203" pitchFamily="34" charset="0"/>
              </a:rPr>
              <a:t>About us</a:t>
            </a:r>
          </a:p>
        </p:txBody>
      </p:sp>
    </p:spTree>
    <p:extLst>
      <p:ext uri="{BB962C8B-B14F-4D97-AF65-F5344CB8AC3E}">
        <p14:creationId xmlns:p14="http://schemas.microsoft.com/office/powerpoint/2010/main" val="16685257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0367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867229-097C-FE7E-4E8F-EF2E69086421}"/>
              </a:ext>
            </a:extLst>
          </p:cNvPr>
          <p:cNvSpPr>
            <a:spLocks noGrp="1"/>
          </p:cNvSpPr>
          <p:nvPr>
            <p:ph type="title"/>
          </p:nvPr>
        </p:nvSpPr>
        <p:spPr/>
        <p:txBody>
          <a:bodyPr/>
          <a:lstStyle/>
          <a:p>
            <a:r>
              <a:rPr lang="en-US" dirty="0">
                <a:latin typeface="IBM Plex Sans Medm" panose="020B0503050203000203" pitchFamily="34" charset="0"/>
              </a:rPr>
              <a:t>Key findings: AI impact on IT performance</a:t>
            </a:r>
            <a:endParaRPr lang="en-US" dirty="0">
              <a:highlight>
                <a:srgbClr val="FFFF00"/>
              </a:highlight>
            </a:endParaRPr>
          </a:p>
        </p:txBody>
      </p:sp>
      <p:sp>
        <p:nvSpPr>
          <p:cNvPr id="39" name="Text Placeholder 38">
            <a:extLst>
              <a:ext uri="{FF2B5EF4-FFF2-40B4-BE49-F238E27FC236}">
                <a16:creationId xmlns:a16="http://schemas.microsoft.com/office/drawing/2014/main" id="{16944B61-897F-8567-4BF2-F3CF0325F42D}"/>
              </a:ext>
            </a:extLst>
          </p:cNvPr>
          <p:cNvSpPr>
            <a:spLocks noGrp="1"/>
          </p:cNvSpPr>
          <p:nvPr>
            <p:ph type="body" sz="quarter" idx="16"/>
          </p:nvPr>
        </p:nvSpPr>
        <p:spPr/>
        <p:txBody>
          <a:bodyPr/>
          <a:lstStyle/>
          <a:p>
            <a:r>
              <a:rPr lang="en-US" dirty="0"/>
              <a:t>Introduction</a:t>
            </a:r>
          </a:p>
        </p:txBody>
      </p:sp>
      <p:graphicFrame>
        <p:nvGraphicFramePr>
          <p:cNvPr id="35" name="Table 34">
            <a:extLst>
              <a:ext uri="{FF2B5EF4-FFF2-40B4-BE49-F238E27FC236}">
                <a16:creationId xmlns:a16="http://schemas.microsoft.com/office/drawing/2014/main" id="{A9EAA596-C9F2-D1F3-0B08-9E7F3EE932F7}"/>
              </a:ext>
            </a:extLst>
          </p:cNvPr>
          <p:cNvGraphicFramePr>
            <a:graphicFrameLocks noGrp="1"/>
          </p:cNvGraphicFramePr>
          <p:nvPr>
            <p:extLst>
              <p:ext uri="{D42A27DB-BD31-4B8C-83A1-F6EECF244321}">
                <p14:modId xmlns:p14="http://schemas.microsoft.com/office/powerpoint/2010/main" val="1028813805"/>
              </p:ext>
            </p:extLst>
          </p:nvPr>
        </p:nvGraphicFramePr>
        <p:xfrm>
          <a:off x="484412" y="2133600"/>
          <a:ext cx="13688786" cy="5187924"/>
        </p:xfrm>
        <a:graphic>
          <a:graphicData uri="http://schemas.openxmlformats.org/drawingml/2006/table">
            <a:tbl>
              <a:tblPr firstRow="1" bandRow="1">
                <a:tableStyleId>{5202B0CA-FC54-4496-8BCA-5EF66A818D29}</a:tableStyleId>
              </a:tblPr>
              <a:tblGrid>
                <a:gridCol w="2185783">
                  <a:extLst>
                    <a:ext uri="{9D8B030D-6E8A-4147-A177-3AD203B41FA5}">
                      <a16:colId xmlns:a16="http://schemas.microsoft.com/office/drawing/2014/main" val="103172712"/>
                    </a:ext>
                  </a:extLst>
                </a:gridCol>
                <a:gridCol w="2587605">
                  <a:extLst>
                    <a:ext uri="{9D8B030D-6E8A-4147-A177-3AD203B41FA5}">
                      <a16:colId xmlns:a16="http://schemas.microsoft.com/office/drawing/2014/main" val="852391942"/>
                    </a:ext>
                  </a:extLst>
                </a:gridCol>
                <a:gridCol w="2895600">
                  <a:extLst>
                    <a:ext uri="{9D8B030D-6E8A-4147-A177-3AD203B41FA5}">
                      <a16:colId xmlns:a16="http://schemas.microsoft.com/office/drawing/2014/main" val="4166060493"/>
                    </a:ext>
                  </a:extLst>
                </a:gridCol>
                <a:gridCol w="3048000">
                  <a:extLst>
                    <a:ext uri="{9D8B030D-6E8A-4147-A177-3AD203B41FA5}">
                      <a16:colId xmlns:a16="http://schemas.microsoft.com/office/drawing/2014/main" val="2791377641"/>
                    </a:ext>
                  </a:extLst>
                </a:gridCol>
                <a:gridCol w="2971798">
                  <a:extLst>
                    <a:ext uri="{9D8B030D-6E8A-4147-A177-3AD203B41FA5}">
                      <a16:colId xmlns:a16="http://schemas.microsoft.com/office/drawing/2014/main" val="2579762343"/>
                    </a:ext>
                  </a:extLst>
                </a:gridCol>
              </a:tblGrid>
              <a:tr h="990600">
                <a:tc>
                  <a:txBody>
                    <a:bodyPr/>
                    <a:lstStyle/>
                    <a:p>
                      <a:pPr marL="0" algn="l" defTabSz="1160222" rtl="0" eaLnBrk="1" latinLnBrk="0" hangingPunct="1"/>
                      <a:r>
                        <a:rPr lang="en-US" sz="2000" b="0" i="0" kern="1200" dirty="0">
                          <a:solidFill>
                            <a:schemeClr val="bg1"/>
                          </a:solidFill>
                          <a:latin typeface="IBM Plex Sans Medm" panose="020B0503050203000203" pitchFamily="34" charset="0"/>
                          <a:ea typeface="+mn-ea"/>
                          <a:cs typeface="+mn-cs"/>
                        </a:rPr>
                        <a:t>IT process group: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192E8"/>
                    </a:solidFill>
                  </a:tcPr>
                </a:tc>
                <a:tc>
                  <a:txBody>
                    <a:bodyPr/>
                    <a:lstStyle/>
                    <a:p>
                      <a:pPr algn="ctr"/>
                      <a:r>
                        <a:rPr lang="en-US" sz="2000" b="0" i="0" dirty="0">
                          <a:solidFill>
                            <a:schemeClr val="bg1"/>
                          </a:solidFill>
                          <a:latin typeface="IBM Plex Sans Medm" panose="020B0503050203000203" pitchFamily="34" charset="0"/>
                        </a:rPr>
                        <a:t>Develop and manage IT customer relationships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192E8"/>
                    </a:solidFill>
                  </a:tcPr>
                </a:tc>
                <a:tc>
                  <a:txBody>
                    <a:bodyPr/>
                    <a:lstStyle/>
                    <a:p>
                      <a:pPr algn="ctr"/>
                      <a:r>
                        <a:rPr lang="en-US" sz="2000" b="0" i="0" dirty="0">
                          <a:solidFill>
                            <a:schemeClr val="bg1"/>
                          </a:solidFill>
                          <a:latin typeface="IBM Plex Sans Medm" panose="020B0503050203000203" pitchFamily="34" charset="0"/>
                        </a:rPr>
                        <a:t>Manage enterprise information</a:t>
                      </a:r>
                    </a:p>
                    <a:p>
                      <a:pPr algn="ctr"/>
                      <a:endParaRPr lang="en-US" sz="2000" b="0" i="0" dirty="0">
                        <a:solidFill>
                          <a:schemeClr val="bg1"/>
                        </a:solidFill>
                        <a:latin typeface="IBM Plex Sans Medm" panose="020B050305020300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192E8"/>
                    </a:solidFill>
                  </a:tcPr>
                </a:tc>
                <a:tc>
                  <a:txBody>
                    <a:bodyPr/>
                    <a:lstStyle/>
                    <a:p>
                      <a:pPr algn="ctr"/>
                      <a:r>
                        <a:rPr lang="en-US" sz="2000" b="0" i="0" dirty="0">
                          <a:solidFill>
                            <a:schemeClr val="bg1"/>
                          </a:solidFill>
                          <a:latin typeface="IBM Plex Sans Medm" panose="020B0503050203000203" pitchFamily="34" charset="0"/>
                        </a:rPr>
                        <a:t>Develop and manage IT services/solutions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192E8"/>
                    </a:solidFill>
                  </a:tcPr>
                </a:tc>
                <a:tc>
                  <a:txBody>
                    <a:bodyPr/>
                    <a:lstStyle/>
                    <a:p>
                      <a:pPr algn="ctr"/>
                      <a:r>
                        <a:rPr lang="en-US" sz="2000" b="0" i="0" dirty="0">
                          <a:solidFill>
                            <a:schemeClr val="bg1"/>
                          </a:solidFill>
                          <a:latin typeface="IBM Plex Sans Medm" panose="020B0503050203000203" pitchFamily="34" charset="0"/>
                        </a:rPr>
                        <a:t>Create and manage IT support services/solutions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192E8"/>
                    </a:solidFill>
                  </a:tcPr>
                </a:tc>
                <a:extLst>
                  <a:ext uri="{0D108BD9-81ED-4DB2-BD59-A6C34878D82A}">
                    <a16:rowId xmlns:a16="http://schemas.microsoft.com/office/drawing/2014/main" val="2592020512"/>
                  </a:ext>
                </a:extLst>
              </a:tr>
              <a:tr h="1938624">
                <a:tc>
                  <a:txBody>
                    <a:bodyPr/>
                    <a:lstStyle/>
                    <a:p>
                      <a:pPr marL="0" algn="l" defTabSz="1160222" rtl="0" eaLnBrk="1" latinLnBrk="0" hangingPunct="1"/>
                      <a:r>
                        <a:rPr lang="en-US" sz="1800" kern="1200" dirty="0">
                          <a:solidFill>
                            <a:sysClr val="windowText" lastClr="000000"/>
                          </a:solidFill>
                          <a:latin typeface="+mn-lt"/>
                          <a:ea typeface="+mn-ea"/>
                          <a:cs typeface="+mn-cs"/>
                        </a:rPr>
                        <a:t>Key processes in each group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171450" indent="-171450">
                        <a:buFont typeface="Arial" panose="020B0604020202020204" pitchFamily="34" charset="0"/>
                        <a:buChar char="•"/>
                      </a:pPr>
                      <a:r>
                        <a:rPr lang="en-US" sz="1400" dirty="0">
                          <a:solidFill>
                            <a:sysClr val="windowText" lastClr="000000"/>
                          </a:solidFill>
                        </a:rPr>
                        <a:t>Understand IT customer needs</a:t>
                      </a:r>
                    </a:p>
                    <a:p>
                      <a:pPr marL="171450" indent="-171450">
                        <a:buFont typeface="Arial" panose="020B0604020202020204" pitchFamily="34" charset="0"/>
                        <a:buChar char="•"/>
                      </a:pPr>
                      <a:r>
                        <a:rPr lang="en-US" sz="1400" dirty="0">
                          <a:solidFill>
                            <a:sysClr val="windowText" lastClr="000000"/>
                          </a:solidFill>
                        </a:rPr>
                        <a:t>Communicate IT services</a:t>
                      </a:r>
                    </a:p>
                    <a:p>
                      <a:pPr marL="171450" indent="-171450">
                        <a:buFont typeface="Arial" panose="020B0604020202020204" pitchFamily="34" charset="0"/>
                        <a:buChar char="•"/>
                      </a:pPr>
                      <a:r>
                        <a:rPr lang="en-US" sz="1400" dirty="0">
                          <a:solidFill>
                            <a:sysClr val="windowText" lastClr="000000"/>
                          </a:solidFill>
                        </a:rPr>
                        <a:t>Provide IT transformation guidance</a:t>
                      </a:r>
                    </a:p>
                    <a:p>
                      <a:pPr marL="171450" indent="-171450">
                        <a:buFont typeface="Arial" panose="020B0604020202020204" pitchFamily="34" charset="0"/>
                        <a:buChar char="•"/>
                      </a:pPr>
                      <a:r>
                        <a:rPr lang="en-US" sz="1400" dirty="0">
                          <a:solidFill>
                            <a:sysClr val="windowText" lastClr="000000"/>
                          </a:solidFill>
                        </a:rPr>
                        <a:t>Develop, manage and analyze IT service levels </a:t>
                      </a:r>
                    </a:p>
                    <a:p>
                      <a:pPr marL="171450" indent="-171450">
                        <a:buFont typeface="Arial" panose="020B0604020202020204" pitchFamily="34" charset="0"/>
                        <a:buChar char="•"/>
                      </a:pPr>
                      <a:r>
                        <a:rPr lang="en-US" sz="1400" dirty="0">
                          <a:solidFill>
                            <a:sysClr val="windowText" lastClr="000000"/>
                          </a:solidFill>
                        </a:rPr>
                        <a:t>Manage IT customer relationships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Define business information and analytics strategy</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Define and maintain business information architecture</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Define and execute business information lifecycle planning and control</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Manage business information content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For service/solution develop integration strategy, manage lifecycle planning, develop and manage architecture, execute creation and testing, develop and manage deployment strategy</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Manage change deployment control and solution rollout</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Implement technology solutions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marL="171450" indent="-171450" algn="l" defTabSz="1160222" rtl="0" eaLnBrk="1" latinLnBrk="0" hangingPunct="1">
                        <a:buFont typeface="Arial" panose="020B0604020202020204" pitchFamily="34" charset="0"/>
                        <a:buChar char="•"/>
                      </a:pPr>
                      <a:r>
                        <a:rPr lang="en-US" sz="1400" dirty="0">
                          <a:solidFill>
                            <a:sysClr val="windowText" lastClr="000000"/>
                          </a:solidFill>
                        </a:rPr>
                        <a:t>Define, establish, plan and </a:t>
                      </a:r>
                      <a:r>
                        <a:rPr lang="en-US" sz="1400" kern="1200" dirty="0">
                          <a:solidFill>
                            <a:sysClr val="windowText" lastClr="000000"/>
                          </a:solidFill>
                          <a:latin typeface="+mn-lt"/>
                          <a:ea typeface="+mn-ea"/>
                          <a:cs typeface="+mn-cs"/>
                        </a:rPr>
                        <a:t>manage service delivery and support strategy</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Develop and manage infrastructure resource planning and administration</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Develop and manage service delivery operations</a:t>
                      </a:r>
                    </a:p>
                    <a:p>
                      <a:pPr marL="171450" indent="-171450" algn="l" defTabSz="1160222" rtl="0" eaLnBrk="1" latinLnBrk="0" hangingPunct="1">
                        <a:buFont typeface="Arial" panose="020B0604020202020204" pitchFamily="34" charset="0"/>
                        <a:buChar char="•"/>
                      </a:pPr>
                      <a:r>
                        <a:rPr lang="en-US" sz="1400" kern="1200" dirty="0">
                          <a:solidFill>
                            <a:sysClr val="windowText" lastClr="000000"/>
                          </a:solidFill>
                          <a:latin typeface="+mn-lt"/>
                          <a:ea typeface="+mn-ea"/>
                          <a:cs typeface="+mn-cs"/>
                        </a:rPr>
                        <a:t>Operate IT user support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604701331"/>
                  </a:ext>
                </a:extLst>
              </a:tr>
              <a:tr h="2170404">
                <a:tc>
                  <a:txBody>
                    <a:bodyPr/>
                    <a:lstStyle/>
                    <a:p>
                      <a:r>
                        <a:rPr lang="en-US" sz="1800" b="0" i="0" dirty="0">
                          <a:solidFill>
                            <a:sysClr val="windowText" lastClr="000000"/>
                          </a:solidFill>
                          <a:latin typeface="IBM Plex Sans Medm" panose="020B0503050203000203" pitchFamily="34" charset="0"/>
                        </a:rPr>
                        <a:t>AI impacts: </a:t>
                      </a:r>
                      <a:r>
                        <a:rPr lang="en-US" sz="1800" dirty="0">
                          <a:solidFill>
                            <a:sysClr val="windowText" lastClr="000000"/>
                          </a:solidFill>
                        </a:rPr>
                        <a:t>Benefits achieved by mature AI adopters compared with AI initiators</a:t>
                      </a:r>
                      <a:r>
                        <a:rPr lang="en-US" sz="1800" baseline="30000" dirty="0">
                          <a:solidFill>
                            <a:sysClr val="windowText" lastClr="000000"/>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marR="0" lvl="0" indent="-171450" algn="l" defTabSz="116022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1" i="0" kern="1200" dirty="0">
                          <a:solidFill>
                            <a:sysClr val="windowText" lastClr="000000"/>
                          </a:solidFill>
                          <a:latin typeface="+mn-lt"/>
                          <a:ea typeface="+mn-ea"/>
                          <a:cs typeface="+mn-cs"/>
                        </a:rPr>
                        <a:t>24% highe</a:t>
                      </a:r>
                      <a:r>
                        <a:rPr lang="en-US" sz="1400" i="0" kern="1200" dirty="0">
                          <a:solidFill>
                            <a:sysClr val="windowText" lastClr="000000"/>
                          </a:solidFill>
                          <a:latin typeface="+mn-lt"/>
                          <a:ea typeface="+mn-ea"/>
                          <a:cs typeface="+mn-cs"/>
                        </a:rPr>
                        <a:t>r </a:t>
                      </a:r>
                      <a:r>
                        <a:rPr lang="en-US" sz="1400" kern="1200" dirty="0">
                          <a:solidFill>
                            <a:sysClr val="windowText" lastClr="000000"/>
                          </a:solidFill>
                          <a:latin typeface="+mn-lt"/>
                          <a:ea typeface="+mn-ea"/>
                          <a:cs typeface="+mn-cs"/>
                        </a:rPr>
                        <a:t>net promoter score for IT customer service support</a:t>
                      </a:r>
                    </a:p>
                    <a:p>
                      <a:pPr marL="171450" marR="0" lvl="0" indent="-171450" algn="l" defTabSz="116022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1" i="0" kern="1200" dirty="0">
                          <a:solidFill>
                            <a:sysClr val="windowText" lastClr="000000"/>
                          </a:solidFill>
                          <a:latin typeface="+mn-lt"/>
                          <a:ea typeface="+mn-ea"/>
                          <a:cs typeface="+mn-cs"/>
                        </a:rPr>
                        <a:t>11% more</a:t>
                      </a:r>
                      <a:r>
                        <a:rPr lang="en-US" sz="1400" i="0" kern="1200" dirty="0">
                          <a:solidFill>
                            <a:sysClr val="windowText" lastClr="000000"/>
                          </a:solidFill>
                          <a:latin typeface="+mn-lt"/>
                          <a:ea typeface="+mn-ea"/>
                          <a:cs typeface="+mn-cs"/>
                        </a:rPr>
                        <a:t> end users serviced per IT FTE</a:t>
                      </a:r>
                      <a:endParaRPr lang="en-US" sz="1400" kern="1200" dirty="0">
                        <a:solidFill>
                          <a:sysClr val="windowText" lastClr="000000"/>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indent="-171450" algn="l" defTabSz="1160222" rtl="0" eaLnBrk="1" latinLnBrk="0" hangingPunct="1">
                        <a:buFont typeface="Arial" panose="020B0604020202020204" pitchFamily="34" charset="0"/>
                        <a:buChar char="•"/>
                      </a:pPr>
                      <a:r>
                        <a:rPr lang="en-US" sz="1400" b="1" i="0" kern="1200" dirty="0">
                          <a:solidFill>
                            <a:sysClr val="windowText" lastClr="000000"/>
                          </a:solidFill>
                          <a:latin typeface="+mn-lt"/>
                          <a:ea typeface="+mn-ea"/>
                          <a:cs typeface="+mn-cs"/>
                        </a:rPr>
                        <a:t>20% higher</a:t>
                      </a:r>
                      <a:r>
                        <a:rPr lang="en-US" sz="1400" i="0" kern="1200" dirty="0">
                          <a:solidFill>
                            <a:sysClr val="windowText" lastClr="000000"/>
                          </a:solidFill>
                          <a:latin typeface="+mn-lt"/>
                          <a:ea typeface="+mn-ea"/>
                          <a:cs typeface="+mn-cs"/>
                        </a:rPr>
                        <a:t> </a:t>
                      </a:r>
                      <a:r>
                        <a:rPr lang="en-US" sz="1400" kern="1200" dirty="0">
                          <a:solidFill>
                            <a:sysClr val="windowText" lastClr="000000"/>
                          </a:solidFill>
                          <a:latin typeface="+mn-lt"/>
                          <a:ea typeface="+mn-ea"/>
                          <a:cs typeface="+mn-cs"/>
                        </a:rPr>
                        <a:t>overall quality of data considering factors such as security, accuracy completeness, consistency, timeliness, and reliability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indent="-171450" algn="l" defTabSz="1160222" rtl="0" eaLnBrk="1" latinLnBrk="0" hangingPunct="1">
                        <a:buFont typeface="Arial" panose="020B0604020202020204" pitchFamily="34" charset="0"/>
                        <a:buChar char="•"/>
                      </a:pPr>
                      <a:r>
                        <a:rPr lang="en-US" sz="1400" b="1" i="0" kern="1200" dirty="0">
                          <a:solidFill>
                            <a:sysClr val="windowText" lastClr="000000"/>
                          </a:solidFill>
                          <a:latin typeface="+mn-lt"/>
                          <a:ea typeface="+mn-ea"/>
                          <a:cs typeface="+mn-cs"/>
                        </a:rPr>
                        <a:t>22% faster</a:t>
                      </a:r>
                      <a:r>
                        <a:rPr lang="en-US" sz="1400" i="0" kern="1200" dirty="0">
                          <a:solidFill>
                            <a:sysClr val="windowText" lastClr="000000"/>
                          </a:solidFill>
                          <a:latin typeface="+mn-lt"/>
                          <a:ea typeface="+mn-ea"/>
                          <a:cs typeface="+mn-cs"/>
                        </a:rPr>
                        <a:t> cycle time from concept to launch for major releases to existing applications</a:t>
                      </a:r>
                      <a:endParaRPr lang="en-US" sz="1400" kern="1200" dirty="0">
                        <a:solidFill>
                          <a:sysClr val="windowText" lastClr="000000"/>
                        </a:solidFill>
                        <a:latin typeface="+mn-lt"/>
                        <a:ea typeface="+mn-ea"/>
                        <a:cs typeface="+mn-cs"/>
                      </a:endParaRPr>
                    </a:p>
                    <a:p>
                      <a:pPr marL="171450" marR="0" lvl="0" indent="-171450" algn="l" defTabSz="116022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1" i="0" kern="1200" dirty="0">
                          <a:solidFill>
                            <a:sysClr val="windowText" lastClr="000000"/>
                          </a:solidFill>
                          <a:latin typeface="+mn-lt"/>
                          <a:ea typeface="+mn-ea"/>
                          <a:cs typeface="+mn-cs"/>
                        </a:rPr>
                        <a:t>7% more</a:t>
                      </a:r>
                      <a:r>
                        <a:rPr lang="en-US" sz="1400" i="0" kern="1200" dirty="0">
                          <a:solidFill>
                            <a:sysClr val="windowText" lastClr="000000"/>
                          </a:solidFill>
                          <a:latin typeface="+mn-lt"/>
                          <a:ea typeface="+mn-ea"/>
                          <a:cs typeface="+mn-cs"/>
                        </a:rPr>
                        <a:t> test cases executed per testing FTE annually</a:t>
                      </a:r>
                    </a:p>
                    <a:p>
                      <a:pPr marL="171450" indent="-171450" algn="l" defTabSz="1160222" rtl="0" eaLnBrk="1" latinLnBrk="0" hangingPunct="1">
                        <a:buFont typeface="Arial" panose="020B0604020202020204" pitchFamily="34" charset="0"/>
                        <a:buChar char="•"/>
                      </a:pPr>
                      <a:r>
                        <a:rPr lang="en-US" sz="1400" b="1" i="0" kern="1200" dirty="0">
                          <a:solidFill>
                            <a:sysClr val="windowText" lastClr="000000"/>
                          </a:solidFill>
                          <a:latin typeface="+mn-lt"/>
                          <a:ea typeface="+mn-ea"/>
                          <a:cs typeface="+mn-cs"/>
                        </a:rPr>
                        <a:t>5% more</a:t>
                      </a:r>
                      <a:r>
                        <a:rPr lang="en-US" sz="1400" i="0" kern="1200" dirty="0">
                          <a:solidFill>
                            <a:sysClr val="windowText" lastClr="000000"/>
                          </a:solidFill>
                          <a:latin typeface="+mn-lt"/>
                          <a:ea typeface="+mn-ea"/>
                          <a:cs typeface="+mn-cs"/>
                        </a:rPr>
                        <a:t> new lines of code written per application. development FTE annually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171450" marR="0" lvl="0" indent="-171450" algn="l" defTabSz="116022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1" i="0" kern="1200" dirty="0">
                          <a:solidFill>
                            <a:sysClr val="windowText" lastClr="000000"/>
                          </a:solidFill>
                          <a:latin typeface="+mn-lt"/>
                          <a:ea typeface="+mn-ea"/>
                          <a:cs typeface="+mn-cs"/>
                        </a:rPr>
                        <a:t>50% fewer</a:t>
                      </a:r>
                      <a:r>
                        <a:rPr lang="en-US" sz="1400" i="0" kern="1200" dirty="0">
                          <a:solidFill>
                            <a:sysClr val="windowText" lastClr="000000"/>
                          </a:solidFill>
                          <a:latin typeface="+mn-lt"/>
                          <a:ea typeface="+mn-ea"/>
                          <a:cs typeface="+mn-cs"/>
                        </a:rPr>
                        <a:t> service impairments or outages from changes to production environment</a:t>
                      </a:r>
                    </a:p>
                    <a:p>
                      <a:pPr marL="171450" indent="-171450" algn="l" defTabSz="1160222" rtl="0" eaLnBrk="1" latinLnBrk="0" hangingPunct="1">
                        <a:buFont typeface="Arial" panose="020B0604020202020204" pitchFamily="34" charset="0"/>
                        <a:buChar char="•"/>
                      </a:pPr>
                      <a:r>
                        <a:rPr lang="en-US" sz="1400" b="1" i="0" kern="1200" dirty="0">
                          <a:solidFill>
                            <a:sysClr val="windowText" lastClr="000000"/>
                          </a:solidFill>
                          <a:latin typeface="+mn-lt"/>
                          <a:ea typeface="+mn-ea"/>
                          <a:cs typeface="+mn-cs"/>
                        </a:rPr>
                        <a:t>40% faster</a:t>
                      </a:r>
                      <a:r>
                        <a:rPr lang="en-US" sz="1400" i="0" kern="1200" dirty="0">
                          <a:solidFill>
                            <a:sysClr val="windowText" lastClr="000000"/>
                          </a:solidFill>
                          <a:latin typeface="+mn-lt"/>
                          <a:ea typeface="+mn-ea"/>
                          <a:cs typeface="+mn-cs"/>
                        </a:rPr>
                        <a:t> average time in minutes to repair and restore IT services after a high severity incident occurs</a:t>
                      </a:r>
                    </a:p>
                    <a:p>
                      <a:pPr marL="171450" indent="-171450" algn="l" defTabSz="1160222" rtl="0" eaLnBrk="1" latinLnBrk="0" hangingPunct="1">
                        <a:buFont typeface="Arial" panose="020B0604020202020204" pitchFamily="34" charset="0"/>
                        <a:buChar char="•"/>
                      </a:pPr>
                      <a:r>
                        <a:rPr lang="en-US" sz="1400" b="1" i="0" kern="1200" dirty="0">
                          <a:solidFill>
                            <a:sysClr val="windowText" lastClr="000000"/>
                          </a:solidFill>
                          <a:latin typeface="+mn-lt"/>
                          <a:ea typeface="+mn-ea"/>
                          <a:cs typeface="+mn-cs"/>
                        </a:rPr>
                        <a:t>6% more </a:t>
                      </a:r>
                      <a:r>
                        <a:rPr lang="en-US" sz="1400" i="0" kern="1200" dirty="0">
                          <a:solidFill>
                            <a:sysClr val="windowText" lastClr="000000"/>
                          </a:solidFill>
                          <a:latin typeface="+mn-lt"/>
                          <a:ea typeface="+mn-ea"/>
                          <a:cs typeface="+mn-cs"/>
                        </a:rPr>
                        <a:t>IT incidents resolved in compliance with SLAs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4417663"/>
                  </a:ext>
                </a:extLst>
              </a:tr>
            </a:tbl>
          </a:graphicData>
        </a:graphic>
      </p:graphicFrame>
      <p:sp>
        <p:nvSpPr>
          <p:cNvPr id="42" name="Text Placeholder 51">
            <a:extLst>
              <a:ext uri="{FF2B5EF4-FFF2-40B4-BE49-F238E27FC236}">
                <a16:creationId xmlns:a16="http://schemas.microsoft.com/office/drawing/2014/main" id="{BEB6FFAB-88B2-0A30-1D33-FE9EE6599206}"/>
              </a:ext>
            </a:extLst>
          </p:cNvPr>
          <p:cNvSpPr txBox="1">
            <a:spLocks/>
          </p:cNvSpPr>
          <p:nvPr/>
        </p:nvSpPr>
        <p:spPr>
          <a:xfrm>
            <a:off x="457200" y="7406909"/>
            <a:ext cx="8991599" cy="441692"/>
          </a:xfrm>
          <a:prstGeom prst="rect">
            <a:avLst/>
          </a:prstGeom>
        </p:spPr>
        <p:txBody>
          <a:bodyPr anchor="b"/>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800" kern="0" dirty="0"/>
              <a:t> *Median value reported by mature adopters</a:t>
            </a:r>
          </a:p>
          <a:p>
            <a:pPr defTabSz="914400">
              <a:spcBef>
                <a:spcPts val="0"/>
              </a:spcBef>
            </a:pPr>
            <a:endParaRPr lang="en-US" sz="800" kern="0" dirty="0"/>
          </a:p>
          <a:p>
            <a:pPr defTabSz="914400">
              <a:spcBef>
                <a:spcPts val="0"/>
              </a:spcBef>
            </a:pPr>
            <a:r>
              <a:rPr lang="en-US" sz="800" kern="0" dirty="0"/>
              <a:t>Source: IBV Performance Data and Benchmarking, 2025</a:t>
            </a:r>
            <a:endParaRPr lang="en-US" kern="0" dirty="0"/>
          </a:p>
        </p:txBody>
      </p:sp>
      <p:sp>
        <p:nvSpPr>
          <p:cNvPr id="2" name="TextBox 1">
            <a:extLst>
              <a:ext uri="{FF2B5EF4-FFF2-40B4-BE49-F238E27FC236}">
                <a16:creationId xmlns:a16="http://schemas.microsoft.com/office/drawing/2014/main" id="{E84A40AD-3DCD-35EC-B32D-94873557E561}"/>
              </a:ext>
            </a:extLst>
          </p:cNvPr>
          <p:cNvSpPr txBox="1"/>
          <p:nvPr/>
        </p:nvSpPr>
        <p:spPr>
          <a:xfrm>
            <a:off x="457196" y="1650284"/>
            <a:ext cx="2971800" cy="236355"/>
          </a:xfrm>
          <a:prstGeom prst="rect">
            <a:avLst/>
          </a:prstGeom>
          <a:noFill/>
        </p:spPr>
        <p:txBody>
          <a:bodyPr wrap="none" lIns="0" tIns="0" rIns="0" bIns="0" rtlCol="0">
            <a:noAutofit/>
          </a:bodyPr>
          <a:lstStyle/>
          <a:p>
            <a:pPr algn="l">
              <a:lnSpc>
                <a:spcPct val="110000"/>
              </a:lnSpc>
              <a:spcBef>
                <a:spcPts val="1800"/>
              </a:spcBef>
            </a:pPr>
            <a:r>
              <a:rPr lang="en-US" sz="1600" dirty="0">
                <a:solidFill>
                  <a:schemeClr val="tx1"/>
                </a:solidFill>
                <a:latin typeface="IBM Plex Sans Light" panose="020B0403050203000203" pitchFamily="34" charset="0"/>
                <a:ea typeface="IBM Plex Sans" charset="0"/>
                <a:cs typeface="IBM Plex Sans" charset="0"/>
                <a:hlinkClick r:id="rId3" action="ppaction://hlinksldjump"/>
              </a:rPr>
              <a:t>Link to explanation of calculated benefits</a:t>
            </a:r>
            <a:endParaRPr lang="en-US" sz="1600" dirty="0">
              <a:solidFill>
                <a:schemeClr val="tx1"/>
              </a:solidFill>
              <a:latin typeface="IBM Plex Sans Light" panose="020B0403050203000203" pitchFamily="34" charset="0"/>
              <a:ea typeface="IBM Plex Sans" charset="0"/>
              <a:cs typeface="IBM Plex Sans" charset="0"/>
            </a:endParaRPr>
          </a:p>
        </p:txBody>
      </p:sp>
      <p:sp>
        <p:nvSpPr>
          <p:cNvPr id="4" name="TextBox 3">
            <a:extLst>
              <a:ext uri="{FF2B5EF4-FFF2-40B4-BE49-F238E27FC236}">
                <a16:creationId xmlns:a16="http://schemas.microsoft.com/office/drawing/2014/main" id="{5FBE2455-1333-473D-A904-125BA5CBE17A}"/>
              </a:ext>
            </a:extLst>
          </p:cNvPr>
          <p:cNvSpPr txBox="1"/>
          <p:nvPr/>
        </p:nvSpPr>
        <p:spPr>
          <a:xfrm>
            <a:off x="380992" y="1200090"/>
            <a:ext cx="13792206" cy="400110"/>
          </a:xfrm>
          <a:prstGeom prst="rect">
            <a:avLst/>
          </a:prstGeom>
          <a:noFill/>
        </p:spPr>
        <p:txBody>
          <a:bodyPr wrap="square" anchor="b">
            <a:spAutoFit/>
          </a:bodyPr>
          <a:lstStyle/>
          <a:p>
            <a:r>
              <a:rPr lang="en-US" sz="2000" dirty="0">
                <a:latin typeface="+mn-lt"/>
              </a:rPr>
              <a:t>AI provides measurable benefits to mature adopters</a:t>
            </a:r>
            <a:endParaRPr lang="en-US" dirty="0"/>
          </a:p>
        </p:txBody>
      </p:sp>
    </p:spTree>
    <p:extLst>
      <p:ext uri="{BB962C8B-B14F-4D97-AF65-F5344CB8AC3E}">
        <p14:creationId xmlns:p14="http://schemas.microsoft.com/office/powerpoint/2010/main" val="4177887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2C22087-E1A2-8183-16B1-B813CA44DC22}"/>
              </a:ext>
            </a:extLst>
          </p:cNvPr>
          <p:cNvSpPr/>
          <p:nvPr/>
        </p:nvSpPr>
        <p:spPr bwMode="auto">
          <a:xfrm>
            <a:off x="0" y="0"/>
            <a:ext cx="11012557" cy="82296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pic>
        <p:nvPicPr>
          <p:cNvPr id="19" name="Picture 18" descr="A black background with black lines&#10;&#10;Description automatically generated">
            <a:extLst>
              <a:ext uri="{FF2B5EF4-FFF2-40B4-BE49-F238E27FC236}">
                <a16:creationId xmlns:a16="http://schemas.microsoft.com/office/drawing/2014/main" id="{AA40A9B0-ECEA-AAEE-BF19-2CBBF98B63C9}"/>
              </a:ext>
            </a:extLst>
          </p:cNvPr>
          <p:cNvPicPr>
            <a:picLocks noChangeAspect="1"/>
          </p:cNvPicPr>
          <p:nvPr/>
        </p:nvPicPr>
        <p:blipFill rotWithShape="1">
          <a:blip r:embed="rId3"/>
          <a:srcRect l="-161" t="38444" r="53084" b="32181"/>
          <a:stretch/>
        </p:blipFill>
        <p:spPr>
          <a:xfrm>
            <a:off x="3581400" y="2057400"/>
            <a:ext cx="10591801" cy="5486400"/>
          </a:xfrm>
          <a:prstGeom prst="rect">
            <a:avLst/>
          </a:prstGeom>
        </p:spPr>
      </p:pic>
      <p:sp>
        <p:nvSpPr>
          <p:cNvPr id="2" name="Title 1">
            <a:extLst>
              <a:ext uri="{FF2B5EF4-FFF2-40B4-BE49-F238E27FC236}">
                <a16:creationId xmlns:a16="http://schemas.microsoft.com/office/drawing/2014/main" id="{F3532656-15E2-7955-3C0C-682786DA66FB}"/>
              </a:ext>
            </a:extLst>
          </p:cNvPr>
          <p:cNvSpPr>
            <a:spLocks noGrp="1"/>
          </p:cNvSpPr>
          <p:nvPr>
            <p:ph type="title"/>
          </p:nvPr>
        </p:nvSpPr>
        <p:spPr>
          <a:xfrm>
            <a:off x="442912" y="444054"/>
            <a:ext cx="6643688" cy="762000"/>
          </a:xfrm>
        </p:spPr>
        <p:txBody>
          <a:bodyPr/>
          <a:lstStyle/>
          <a:p>
            <a:r>
              <a:rPr lang="en-US" sz="3200" dirty="0">
                <a:latin typeface="IBM Plex Sans Medm" panose="020B0503050203000203" pitchFamily="34" charset="0"/>
              </a:rPr>
              <a:t>Key findings: maximizing AI impact on IT performance</a:t>
            </a:r>
            <a:br>
              <a:rPr lang="en-US" sz="4000" dirty="0">
                <a:latin typeface="IBM Plex Sans Medm" panose="020B0503050203000203" pitchFamily="34" charset="0"/>
              </a:rPr>
            </a:br>
            <a:endParaRPr lang="en-US" dirty="0"/>
          </a:p>
        </p:txBody>
      </p:sp>
      <p:sp>
        <p:nvSpPr>
          <p:cNvPr id="4" name="Text Placeholder 3">
            <a:extLst>
              <a:ext uri="{FF2B5EF4-FFF2-40B4-BE49-F238E27FC236}">
                <a16:creationId xmlns:a16="http://schemas.microsoft.com/office/drawing/2014/main" id="{8DD685C3-9FD5-A859-174B-0F25B1D76266}"/>
              </a:ext>
            </a:extLst>
          </p:cNvPr>
          <p:cNvSpPr>
            <a:spLocks noGrp="1"/>
          </p:cNvSpPr>
          <p:nvPr>
            <p:ph type="body" sz="quarter" idx="13"/>
          </p:nvPr>
        </p:nvSpPr>
        <p:spPr>
          <a:xfrm>
            <a:off x="4038599" y="2057400"/>
            <a:ext cx="3429000" cy="5486400"/>
          </a:xfrm>
        </p:spPr>
        <p:txBody>
          <a:bodyPr/>
          <a:lstStyle/>
          <a:p>
            <a:pPr>
              <a:spcBef>
                <a:spcPts val="0"/>
              </a:spcBef>
            </a:pPr>
            <a:r>
              <a:rPr lang="en-US" sz="1600" dirty="0"/>
              <a:t>Mature AI adopters’ median ROI for AI/ML is </a:t>
            </a:r>
            <a:r>
              <a:rPr lang="en-US" sz="4400" dirty="0">
                <a:solidFill>
                  <a:srgbClr val="1192E8"/>
                </a:solidFill>
                <a:latin typeface="+mn-lt"/>
              </a:rPr>
              <a:t>17x </a:t>
            </a:r>
            <a:r>
              <a:rPr lang="en-US" sz="1600" dirty="0">
                <a:solidFill>
                  <a:srgbClr val="1192E8"/>
                </a:solidFill>
                <a:latin typeface="+mn-lt"/>
              </a:rPr>
              <a:t>higher </a:t>
            </a:r>
            <a:endParaRPr lang="en-US" sz="1400" dirty="0">
              <a:solidFill>
                <a:srgbClr val="1192E8"/>
              </a:solidFill>
              <a:latin typeface="+mn-lt"/>
            </a:endParaRPr>
          </a:p>
          <a:p>
            <a:pPr>
              <a:spcBef>
                <a:spcPts val="0"/>
              </a:spcBef>
            </a:pPr>
            <a:r>
              <a:rPr lang="en-US" sz="1600" dirty="0"/>
              <a:t>than for AI initiators, and for generative AI it is </a:t>
            </a:r>
            <a:r>
              <a:rPr lang="en-US" sz="4400" dirty="0">
                <a:solidFill>
                  <a:srgbClr val="1192E8"/>
                </a:solidFill>
                <a:latin typeface="+mn-lt"/>
              </a:rPr>
              <a:t>20x </a:t>
            </a:r>
            <a:r>
              <a:rPr lang="en-US" sz="1600" dirty="0">
                <a:solidFill>
                  <a:srgbClr val="1192E8"/>
                </a:solidFill>
                <a:latin typeface="+mn-lt"/>
              </a:rPr>
              <a:t>higher.</a:t>
            </a:r>
            <a:endParaRPr lang="en-US" sz="1600" dirty="0"/>
          </a:p>
        </p:txBody>
      </p:sp>
      <p:sp>
        <p:nvSpPr>
          <p:cNvPr id="10" name="Text Placeholder 9">
            <a:extLst>
              <a:ext uri="{FF2B5EF4-FFF2-40B4-BE49-F238E27FC236}">
                <a16:creationId xmlns:a16="http://schemas.microsoft.com/office/drawing/2014/main" id="{721B72E6-6D26-8B56-CC99-05D0D71F4051}"/>
              </a:ext>
            </a:extLst>
          </p:cNvPr>
          <p:cNvSpPr>
            <a:spLocks noGrp="1"/>
          </p:cNvSpPr>
          <p:nvPr>
            <p:ph type="body" sz="quarter" idx="21"/>
          </p:nvPr>
        </p:nvSpPr>
        <p:spPr>
          <a:xfrm>
            <a:off x="4038600" y="2057400"/>
            <a:ext cx="3429000" cy="1510283"/>
          </a:xfrm>
        </p:spPr>
        <p:txBody>
          <a:bodyPr/>
          <a:lstStyle/>
          <a:p>
            <a:r>
              <a:rPr lang="en-US" sz="1800" dirty="0">
                <a:latin typeface="IBM Plex Sans Medm" panose="020B0503050203000203" pitchFamily="34" charset="0"/>
              </a:rPr>
              <a:t>Mature AI adopters perform better on IT KPIs and achieve better returns on their AI investments</a:t>
            </a:r>
          </a:p>
        </p:txBody>
      </p:sp>
      <p:sp>
        <p:nvSpPr>
          <p:cNvPr id="5" name="Text Placeholder 4">
            <a:extLst>
              <a:ext uri="{FF2B5EF4-FFF2-40B4-BE49-F238E27FC236}">
                <a16:creationId xmlns:a16="http://schemas.microsoft.com/office/drawing/2014/main" id="{D0064794-8116-60C1-20A1-F1F2363CBEEB}"/>
              </a:ext>
            </a:extLst>
          </p:cNvPr>
          <p:cNvSpPr>
            <a:spLocks noGrp="1"/>
          </p:cNvSpPr>
          <p:nvPr>
            <p:ph type="body" sz="quarter" idx="14"/>
          </p:nvPr>
        </p:nvSpPr>
        <p:spPr>
          <a:xfrm>
            <a:off x="7620000" y="2057400"/>
            <a:ext cx="3392557" cy="5486400"/>
          </a:xfrm>
        </p:spPr>
        <p:txBody>
          <a:bodyPr/>
          <a:lstStyle/>
          <a:p>
            <a:pPr>
              <a:spcBef>
                <a:spcPts val="1200"/>
              </a:spcBef>
            </a:pPr>
            <a:r>
              <a:rPr lang="en-US" sz="1600" dirty="0">
                <a:latin typeface="+mn-lt"/>
              </a:rPr>
              <a:t>7% </a:t>
            </a:r>
            <a:r>
              <a:rPr lang="en-US" sz="1600" dirty="0"/>
              <a:t>of mature adopters have scaled their AI implementations and are applying AI </a:t>
            </a:r>
            <a:r>
              <a:rPr lang="en-US" sz="1600" i="1" dirty="0"/>
              <a:t>across all four major IT process groups.  </a:t>
            </a:r>
          </a:p>
          <a:p>
            <a:pPr>
              <a:spcBef>
                <a:spcPts val="1200"/>
              </a:spcBef>
            </a:pPr>
            <a:r>
              <a:rPr lang="en-US" sz="1600" dirty="0"/>
              <a:t>Their median ROI for AI/ML is </a:t>
            </a:r>
            <a:r>
              <a:rPr lang="en-US" sz="4400" dirty="0">
                <a:solidFill>
                  <a:srgbClr val="1192E8"/>
                </a:solidFill>
                <a:latin typeface="+mn-lt"/>
              </a:rPr>
              <a:t>23x </a:t>
            </a:r>
            <a:r>
              <a:rPr lang="en-US" sz="1600" dirty="0">
                <a:solidFill>
                  <a:srgbClr val="1192E8"/>
                </a:solidFill>
                <a:latin typeface="+mn-lt"/>
              </a:rPr>
              <a:t>higher  </a:t>
            </a:r>
            <a:r>
              <a:rPr lang="en-US" sz="1600" dirty="0"/>
              <a:t>than for AI initiators, and for generative AI it is </a:t>
            </a:r>
            <a:r>
              <a:rPr lang="en-US" sz="4400" dirty="0">
                <a:solidFill>
                  <a:srgbClr val="1192E8"/>
                </a:solidFill>
                <a:latin typeface="+mn-lt"/>
              </a:rPr>
              <a:t>24x</a:t>
            </a:r>
            <a:r>
              <a:rPr lang="en-US" sz="1400" dirty="0">
                <a:solidFill>
                  <a:srgbClr val="1192E8"/>
                </a:solidFill>
              </a:rPr>
              <a:t> </a:t>
            </a:r>
            <a:r>
              <a:rPr lang="en-US" sz="1600" dirty="0">
                <a:solidFill>
                  <a:srgbClr val="1192E8"/>
                </a:solidFill>
              </a:rPr>
              <a:t>higher</a:t>
            </a:r>
            <a:r>
              <a:rPr lang="en-US" sz="1400" dirty="0">
                <a:solidFill>
                  <a:srgbClr val="1192E8"/>
                </a:solidFill>
              </a:rPr>
              <a:t>.</a:t>
            </a:r>
          </a:p>
        </p:txBody>
      </p:sp>
      <p:sp>
        <p:nvSpPr>
          <p:cNvPr id="7" name="Text Placeholder 6">
            <a:extLst>
              <a:ext uri="{FF2B5EF4-FFF2-40B4-BE49-F238E27FC236}">
                <a16:creationId xmlns:a16="http://schemas.microsoft.com/office/drawing/2014/main" id="{6C1E7D57-FBFC-7F21-2E87-76531B4ADB9F}"/>
              </a:ext>
            </a:extLst>
          </p:cNvPr>
          <p:cNvSpPr>
            <a:spLocks noGrp="1"/>
          </p:cNvSpPr>
          <p:nvPr>
            <p:ph type="body" sz="quarter" idx="16"/>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p:txBody>
      </p:sp>
      <p:sp>
        <p:nvSpPr>
          <p:cNvPr id="8" name="Text Placeholder 7">
            <a:extLst>
              <a:ext uri="{FF2B5EF4-FFF2-40B4-BE49-F238E27FC236}">
                <a16:creationId xmlns:a16="http://schemas.microsoft.com/office/drawing/2014/main" id="{EC8C1C31-96E0-27D8-1ADD-DB9C5C3CCD69}"/>
              </a:ext>
            </a:extLst>
          </p:cNvPr>
          <p:cNvSpPr>
            <a:spLocks noGrp="1"/>
          </p:cNvSpPr>
          <p:nvPr>
            <p:ph type="body" sz="quarter" idx="19"/>
          </p:nvPr>
        </p:nvSpPr>
        <p:spPr>
          <a:xfrm>
            <a:off x="11201400" y="2057400"/>
            <a:ext cx="2971800" cy="5486400"/>
          </a:xfrm>
        </p:spPr>
        <p:txBody>
          <a:bodyPr/>
          <a:lstStyle/>
          <a:p>
            <a:r>
              <a:rPr lang="en-US" sz="6600" kern="0" dirty="0">
                <a:latin typeface="+mn-lt"/>
              </a:rPr>
              <a:t>11x</a:t>
            </a:r>
            <a:r>
              <a:rPr lang="en-US" sz="2400" kern="0" dirty="0">
                <a:latin typeface="+mn-lt"/>
              </a:rPr>
              <a:t> more </a:t>
            </a:r>
            <a:r>
              <a:rPr lang="en-US" sz="2000" kern="0" dirty="0">
                <a:solidFill>
                  <a:schemeClr val="tx1"/>
                </a:solidFill>
                <a:latin typeface="+mn-lt"/>
              </a:rPr>
              <a:t>mature AI adopters say generative AI has boosted innovation within their IT organizations.</a:t>
            </a:r>
            <a:endParaRPr lang="en-US" sz="2400" kern="0" dirty="0">
              <a:solidFill>
                <a:schemeClr val="tx1"/>
              </a:solidFill>
              <a:latin typeface="+mn-lt"/>
            </a:endParaRPr>
          </a:p>
        </p:txBody>
      </p:sp>
      <p:sp>
        <p:nvSpPr>
          <p:cNvPr id="9" name="Text Placeholder 8">
            <a:extLst>
              <a:ext uri="{FF2B5EF4-FFF2-40B4-BE49-F238E27FC236}">
                <a16:creationId xmlns:a16="http://schemas.microsoft.com/office/drawing/2014/main" id="{711D5B77-68D1-086A-10FC-65B8ADA16BE3}"/>
              </a:ext>
            </a:extLst>
          </p:cNvPr>
          <p:cNvSpPr>
            <a:spLocks noGrp="1"/>
          </p:cNvSpPr>
          <p:nvPr>
            <p:ph type="body" sz="quarter" idx="20"/>
          </p:nvPr>
        </p:nvSpPr>
        <p:spPr>
          <a:xfrm>
            <a:off x="7620002" y="2057400"/>
            <a:ext cx="3429000" cy="1510283"/>
          </a:xfrm>
        </p:spPr>
        <p:txBody>
          <a:bodyPr/>
          <a:lstStyle/>
          <a:p>
            <a:r>
              <a:rPr lang="en-US" sz="1800" dirty="0">
                <a:latin typeface="IBM Plex Sans Medm" panose="020B0503050203000203" pitchFamily="34" charset="0"/>
              </a:rPr>
              <a:t>As AI implementations scale, companies perform even better, unlocking increasing value from AI</a:t>
            </a:r>
          </a:p>
        </p:txBody>
      </p:sp>
      <p:sp>
        <p:nvSpPr>
          <p:cNvPr id="35" name="TextBox 34">
            <a:extLst>
              <a:ext uri="{FF2B5EF4-FFF2-40B4-BE49-F238E27FC236}">
                <a16:creationId xmlns:a16="http://schemas.microsoft.com/office/drawing/2014/main" id="{EED7E79F-8509-D662-5D67-5360F9D3728B}"/>
              </a:ext>
            </a:extLst>
          </p:cNvPr>
          <p:cNvSpPr txBox="1"/>
          <p:nvPr/>
        </p:nvSpPr>
        <p:spPr>
          <a:xfrm>
            <a:off x="376237" y="1618108"/>
            <a:ext cx="10406892" cy="338554"/>
          </a:xfrm>
          <a:prstGeom prst="rect">
            <a:avLst/>
          </a:prstGeom>
          <a:noFill/>
        </p:spPr>
        <p:txBody>
          <a:bodyPr wrap="square">
            <a:spAutoFit/>
          </a:bodyPr>
          <a:lstStyle/>
          <a:p>
            <a:r>
              <a:rPr lang="en-US" sz="1600" dirty="0">
                <a:latin typeface="+mn-lt"/>
              </a:rPr>
              <a:t>As AI implementations mature and scale across IT processes, IT performance and benefits improve.</a:t>
            </a:r>
            <a:endParaRPr lang="en-US" sz="1600" dirty="0"/>
          </a:p>
        </p:txBody>
      </p:sp>
      <p:sp>
        <p:nvSpPr>
          <p:cNvPr id="14" name="Text Placeholder 3">
            <a:extLst>
              <a:ext uri="{FF2B5EF4-FFF2-40B4-BE49-F238E27FC236}">
                <a16:creationId xmlns:a16="http://schemas.microsoft.com/office/drawing/2014/main" id="{892C2E04-5829-B27F-8414-82D35108BDF7}"/>
              </a:ext>
            </a:extLst>
          </p:cNvPr>
          <p:cNvSpPr txBox="1">
            <a:spLocks/>
          </p:cNvSpPr>
          <p:nvPr/>
        </p:nvSpPr>
        <p:spPr>
          <a:xfrm>
            <a:off x="381000" y="2057400"/>
            <a:ext cx="3429000" cy="5486400"/>
          </a:xfrm>
          <a:prstGeom prst="rect">
            <a:avLst/>
          </a:prstGeom>
          <a:ln w="3175">
            <a:solidFill>
              <a:srgbClr val="C6C6C6"/>
            </a:solidFill>
          </a:ln>
        </p:spPr>
        <p:txBody>
          <a:bodyPr vert="horz" lIns="228600" tIns="2057400" rIns="22860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6600" kern="0" dirty="0">
                <a:solidFill>
                  <a:srgbClr val="1192E8"/>
                </a:solidFill>
                <a:latin typeface="+mn-lt"/>
              </a:rPr>
              <a:t>2.5%</a:t>
            </a:r>
          </a:p>
          <a:p>
            <a:pPr defTabSz="914400">
              <a:spcBef>
                <a:spcPts val="0"/>
              </a:spcBef>
            </a:pPr>
            <a:r>
              <a:rPr lang="en-US" sz="1600" kern="0" dirty="0"/>
              <a:t>median total IT spend as a percentage of revenue.</a:t>
            </a:r>
          </a:p>
          <a:p>
            <a:pPr defTabSz="914400">
              <a:spcBef>
                <a:spcPts val="0"/>
              </a:spcBef>
            </a:pPr>
            <a:endParaRPr lang="en-US" sz="1600" kern="0" dirty="0"/>
          </a:p>
          <a:p>
            <a:pPr defTabSz="914400">
              <a:spcBef>
                <a:spcPts val="0"/>
              </a:spcBef>
            </a:pPr>
            <a:endParaRPr lang="en-US" sz="1600" kern="0" dirty="0"/>
          </a:p>
        </p:txBody>
      </p:sp>
      <p:sp>
        <p:nvSpPr>
          <p:cNvPr id="15" name="Text Placeholder 9">
            <a:extLst>
              <a:ext uri="{FF2B5EF4-FFF2-40B4-BE49-F238E27FC236}">
                <a16:creationId xmlns:a16="http://schemas.microsoft.com/office/drawing/2014/main" id="{850CA3E5-79F6-0C37-C4F6-BE84D1EE5EF7}"/>
              </a:ext>
            </a:extLst>
          </p:cNvPr>
          <p:cNvSpPr txBox="1">
            <a:spLocks/>
          </p:cNvSpPr>
          <p:nvPr/>
        </p:nvSpPr>
        <p:spPr>
          <a:xfrm>
            <a:off x="399223" y="2057399"/>
            <a:ext cx="3429000" cy="1510283"/>
          </a:xfrm>
          <a:prstGeom prst="rect">
            <a:avLst/>
          </a:prstGeom>
          <a:ln w="3175">
            <a:noFill/>
          </a:ln>
        </p:spPr>
        <p:txBody>
          <a:bodyPr vert="horz" lIns="228600" tIns="182880" rIns="22860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7200" b="0" i="0">
                <a:solidFill>
                  <a:srgbClr val="1192E8"/>
                </a:solidFill>
                <a:latin typeface="IBM Plex Sans Thin" panose="020B02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r>
              <a:rPr lang="en-US" sz="1800" kern="0" dirty="0">
                <a:latin typeface="IBM Plex Sans Medm" panose="020B0503050203000203" pitchFamily="34" charset="0"/>
              </a:rPr>
              <a:t>Regardless of the maturity or scale of AI adoption, IT spending is the same</a:t>
            </a:r>
          </a:p>
        </p:txBody>
      </p:sp>
      <p:sp>
        <p:nvSpPr>
          <p:cNvPr id="3" name="Footer Placeholder 3">
            <a:extLst>
              <a:ext uri="{FF2B5EF4-FFF2-40B4-BE49-F238E27FC236}">
                <a16:creationId xmlns:a16="http://schemas.microsoft.com/office/drawing/2014/main" id="{907CBC88-32A6-9654-87A5-99CEDF0C0A28}"/>
              </a:ext>
            </a:extLst>
          </p:cNvPr>
          <p:cNvSpPr txBox="1">
            <a:spLocks/>
          </p:cNvSpPr>
          <p:nvPr/>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6" name="Footer Placeholder 3">
            <a:extLst>
              <a:ext uri="{FF2B5EF4-FFF2-40B4-BE49-F238E27FC236}">
                <a16:creationId xmlns:a16="http://schemas.microsoft.com/office/drawing/2014/main" id="{28C5707F-BAC3-E333-B4AC-D228E1F3D619}"/>
              </a:ext>
            </a:extLst>
          </p:cNvPr>
          <p:cNvSpPr txBox="1">
            <a:spLocks/>
          </p:cNvSpPr>
          <p:nvPr/>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2025 IBM Corporation               </a:t>
            </a:r>
          </a:p>
        </p:txBody>
      </p:sp>
      <p:sp>
        <p:nvSpPr>
          <p:cNvPr id="11" name="TextBox 10">
            <a:extLst>
              <a:ext uri="{FF2B5EF4-FFF2-40B4-BE49-F238E27FC236}">
                <a16:creationId xmlns:a16="http://schemas.microsoft.com/office/drawing/2014/main" id="{E806CD83-C68D-7F80-903C-B1B66387F64A}"/>
              </a:ext>
            </a:extLst>
          </p:cNvPr>
          <p:cNvSpPr txBox="1"/>
          <p:nvPr/>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6</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4134127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CDFF88-A61D-1A5C-AD51-B28D0B10FDF6}"/>
            </a:ext>
          </a:extLst>
        </p:cNvPr>
        <p:cNvGrpSpPr/>
        <p:nvPr/>
      </p:nvGrpSpPr>
      <p:grpSpPr>
        <a:xfrm>
          <a:off x="0" y="0"/>
          <a:ext cx="0" cy="0"/>
          <a:chOff x="0" y="0"/>
          <a:chExt cx="0" cy="0"/>
        </a:xfrm>
      </p:grpSpPr>
      <p:pic>
        <p:nvPicPr>
          <p:cNvPr id="6" name="Picture 5" descr="A person standing in front of a server room&#10;&#10;Description automatically generated">
            <a:extLst>
              <a:ext uri="{FF2B5EF4-FFF2-40B4-BE49-F238E27FC236}">
                <a16:creationId xmlns:a16="http://schemas.microsoft.com/office/drawing/2014/main" id="{04EC48C0-AAD4-7BCA-CFB4-68342FB88690}"/>
              </a:ext>
            </a:extLst>
          </p:cNvPr>
          <p:cNvPicPr>
            <a:picLocks noChangeAspect="1"/>
          </p:cNvPicPr>
          <p:nvPr/>
        </p:nvPicPr>
        <p:blipFill>
          <a:blip r:embed="rId3"/>
          <a:srcRect l="38062" r="10588"/>
          <a:stretch/>
        </p:blipFill>
        <p:spPr>
          <a:xfrm>
            <a:off x="7593444" y="457200"/>
            <a:ext cx="6579755" cy="7207730"/>
          </a:xfrm>
          <a:prstGeom prst="rect">
            <a:avLst/>
          </a:prstGeom>
        </p:spPr>
      </p:pic>
      <p:sp>
        <p:nvSpPr>
          <p:cNvPr id="2" name="Title 1">
            <a:extLst>
              <a:ext uri="{FF2B5EF4-FFF2-40B4-BE49-F238E27FC236}">
                <a16:creationId xmlns:a16="http://schemas.microsoft.com/office/drawing/2014/main" id="{2E50964F-AEF8-1D37-663D-A1E84421DFFF}"/>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090359F2-052B-9624-39F2-E9B460D5FD84}"/>
              </a:ext>
            </a:extLst>
          </p:cNvPr>
          <p:cNvSpPr>
            <a:spLocks noGrp="1"/>
          </p:cNvSpPr>
          <p:nvPr>
            <p:ph idx="1"/>
          </p:nvPr>
        </p:nvSpPr>
        <p:spPr/>
        <p:txBody>
          <a:bodyPr vert="horz" lIns="0" tIns="0" rIns="0" bIns="0" rtlCol="0">
            <a:noAutofit/>
          </a:bodyPr>
          <a:lstStyle/>
          <a:p>
            <a:pPr marL="5945189" indent="-5943600" algn="just">
              <a:spcBef>
                <a:spcPts val="0"/>
              </a:spcBef>
            </a:pPr>
            <a:r>
              <a:rPr lang="en-US" sz="1600" dirty="0">
                <a:solidFill>
                  <a:srgbClr val="1192E8"/>
                </a:solidFill>
                <a:latin typeface="IBM Plex Sans Medm" panose="020B0503050203000203" pitchFamily="34" charset="0"/>
              </a:rPr>
              <a:t>Introduction</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Study overview	04</a:t>
            </a:r>
          </a:p>
          <a:p>
            <a:pPr marL="5945189" indent="-5943600" algn="just">
              <a:spcBef>
                <a:spcPts val="0"/>
              </a:spcBef>
            </a:pPr>
            <a:r>
              <a:rPr lang="en-US" sz="1600" dirty="0"/>
              <a:t>AI impact on IT performance (KPIs)	05</a:t>
            </a:r>
          </a:p>
          <a:p>
            <a:pPr marL="5945189" indent="-5943600" algn="just">
              <a:spcBef>
                <a:spcPts val="0"/>
              </a:spcBef>
            </a:pPr>
            <a:r>
              <a:rPr lang="en-US" sz="1600" dirty="0"/>
              <a:t>Maximizing the impact of AI on IT KPIs	06</a:t>
            </a:r>
          </a:p>
          <a:p>
            <a:pPr marL="5945189" indent="-5943600" algn="just">
              <a:spcBef>
                <a:spcPts val="0"/>
              </a:spcBef>
            </a:pPr>
            <a:endParaRPr lang="en-US" sz="1600" dirty="0">
              <a:solidFill>
                <a:schemeClr val="accent1"/>
              </a:solidFill>
            </a:endParaRPr>
          </a:p>
          <a:p>
            <a:pPr marL="5945189" indent="-5943600" algn="just">
              <a:spcBef>
                <a:spcPts val="0"/>
              </a:spcBef>
            </a:pPr>
            <a:r>
              <a:rPr lang="en-US" sz="1600" dirty="0">
                <a:solidFill>
                  <a:srgbClr val="1192E8"/>
                </a:solidFill>
                <a:latin typeface="IBM Plex Sans Medm" panose="020B0503050203000203" pitchFamily="34" charset="0"/>
              </a:rPr>
              <a:t>Findings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AI use cases implemented	09</a:t>
            </a:r>
          </a:p>
          <a:p>
            <a:pPr marL="5945189" indent="-5943600" algn="just">
              <a:spcBef>
                <a:spcPts val="0"/>
              </a:spcBef>
            </a:pPr>
            <a:r>
              <a:rPr lang="en-US" sz="1600" dirty="0"/>
              <a:t>Relationship between AI use cases and IT KPIs	12</a:t>
            </a:r>
          </a:p>
          <a:p>
            <a:pPr marL="5945189" indent="-5943600" algn="just">
              <a:spcBef>
                <a:spcPts val="0"/>
              </a:spcBef>
            </a:pPr>
            <a:r>
              <a:rPr lang="en-US" sz="1600" dirty="0"/>
              <a:t>Relationship between AI maturity and IT KPIs	16</a:t>
            </a:r>
          </a:p>
          <a:p>
            <a:pPr marL="5945189" indent="-5943600" algn="just">
              <a:spcBef>
                <a:spcPts val="0"/>
              </a:spcBef>
            </a:pPr>
            <a:r>
              <a:rPr lang="en-US" sz="1600" dirty="0"/>
              <a:t>Relationship between AI maturity and IT best practices	24</a:t>
            </a:r>
          </a:p>
          <a:p>
            <a:pPr marL="5945189" indent="-5943600" algn="just">
              <a:spcBef>
                <a:spcPts val="0"/>
              </a:spcBef>
            </a:pPr>
            <a:endParaRPr lang="en-US" sz="1600" dirty="0"/>
          </a:p>
          <a:p>
            <a:pPr marL="5945189" indent="-5943600" algn="just">
              <a:spcBef>
                <a:spcPts val="0"/>
              </a:spcBef>
            </a:pPr>
            <a:r>
              <a:rPr lang="en-US" sz="1600" dirty="0">
                <a:solidFill>
                  <a:srgbClr val="1192E8"/>
                </a:solidFill>
                <a:latin typeface="IBM Plex Sans Medm" panose="020B0503050203000203" pitchFamily="34" charset="0"/>
              </a:rPr>
              <a:t>Demographics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Respondent demographics	34</a:t>
            </a:r>
          </a:p>
          <a:p>
            <a:pPr marL="5945189" indent="-5943600" algn="just">
              <a:spcBef>
                <a:spcPts val="0"/>
              </a:spcBef>
            </a:pPr>
            <a:r>
              <a:rPr lang="en-US" sz="1600" dirty="0"/>
              <a:t>How we calculated the impact of AI on IT KPIs	35</a:t>
            </a:r>
          </a:p>
          <a:p>
            <a:pPr marL="5945189" indent="-5943600" algn="just">
              <a:spcBef>
                <a:spcPts val="0"/>
              </a:spcBef>
            </a:pPr>
            <a:r>
              <a:rPr lang="en-US" sz="1600" dirty="0"/>
              <a:t>Ranges of performance IT organization KPIs	36</a:t>
            </a:r>
          </a:p>
          <a:p>
            <a:pPr marL="5945189" indent="-5943600" algn="just">
              <a:spcBef>
                <a:spcPts val="0"/>
              </a:spcBef>
            </a:pPr>
            <a:endParaRPr lang="en-US" sz="1600" dirty="0"/>
          </a:p>
          <a:p>
            <a:pPr marL="5945189" indent="-5943600" algn="just">
              <a:spcBef>
                <a:spcPts val="0"/>
              </a:spcBef>
            </a:pPr>
            <a:r>
              <a:rPr lang="en-US" sz="1600" dirty="0">
                <a:solidFill>
                  <a:srgbClr val="1192E8"/>
                </a:solidFill>
                <a:latin typeface="IBM Plex Sans Medm" panose="020B0503050203000203" pitchFamily="34" charset="0"/>
              </a:rPr>
              <a:t>About us</a:t>
            </a:r>
            <a:r>
              <a:rPr lang="en-US" sz="1600" dirty="0">
                <a:solidFill>
                  <a:schemeClr val="accent2"/>
                </a:solidFill>
              </a:rPr>
              <a:t>	</a:t>
            </a:r>
            <a:endParaRPr lang="en-US" sz="1600" dirty="0">
              <a:solidFill>
                <a:schemeClr val="accent1"/>
              </a:solidFill>
            </a:endParaRPr>
          </a:p>
          <a:p>
            <a:pPr marL="5945189" indent="-5943600" algn="just">
              <a:spcBef>
                <a:spcPts val="0"/>
              </a:spcBef>
            </a:pPr>
            <a:r>
              <a:rPr lang="en-US" sz="1600" dirty="0"/>
              <a:t>About IBV Performance data and benchmarking	39</a:t>
            </a:r>
          </a:p>
          <a:p>
            <a:pPr marL="5945189" indent="-5943600" algn="just">
              <a:spcBef>
                <a:spcPts val="0"/>
              </a:spcBef>
            </a:pPr>
            <a:r>
              <a:rPr lang="en-US" sz="1600" dirty="0"/>
              <a:t>Subject matter experts	40</a:t>
            </a:r>
          </a:p>
          <a:p>
            <a:pPr marL="5945189" indent="-5943600" algn="just">
              <a:spcBef>
                <a:spcPts val="0"/>
              </a:spcBef>
            </a:pPr>
            <a:endParaRPr lang="en-US" sz="1600" dirty="0"/>
          </a:p>
        </p:txBody>
      </p:sp>
      <p:sp>
        <p:nvSpPr>
          <p:cNvPr id="4" name="Content Placeholder 3">
            <a:extLst>
              <a:ext uri="{FF2B5EF4-FFF2-40B4-BE49-F238E27FC236}">
                <a16:creationId xmlns:a16="http://schemas.microsoft.com/office/drawing/2014/main" id="{D9EBFF0F-A97B-3BC1-8DBB-D79E153948C5}"/>
              </a:ext>
            </a:extLst>
          </p:cNvPr>
          <p:cNvSpPr>
            <a:spLocks noGrp="1"/>
          </p:cNvSpPr>
          <p:nvPr>
            <p:ph idx="13"/>
          </p:nvPr>
        </p:nvSpPr>
        <p:spPr/>
        <p:txBody>
          <a:bodyPr vert="horz" lIns="0" tIns="0" rIns="0" bIns="0" rtlCol="0">
            <a:noAutofit/>
          </a:bodyPr>
          <a:lstStyle/>
          <a:p>
            <a:pPr marL="5945189" indent="-5943600" algn="just">
              <a:spcBef>
                <a:spcPts val="0"/>
              </a:spcBef>
            </a:pPr>
            <a:endParaRPr lang="en-US" dirty="0"/>
          </a:p>
          <a:p>
            <a:pPr marL="5945189" indent="-5943600" algn="just">
              <a:spcBef>
                <a:spcPts val="0"/>
              </a:spcBef>
            </a:pPr>
            <a:endParaRPr lang="en-US" dirty="0"/>
          </a:p>
        </p:txBody>
      </p:sp>
    </p:spTree>
    <p:extLst>
      <p:ext uri="{BB962C8B-B14F-4D97-AF65-F5344CB8AC3E}">
        <p14:creationId xmlns:p14="http://schemas.microsoft.com/office/powerpoint/2010/main" val="1862233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xpression…">
            <a:extLst>
              <a:ext uri="{FF2B5EF4-FFF2-40B4-BE49-F238E27FC236}">
                <a16:creationId xmlns:a16="http://schemas.microsoft.com/office/drawing/2014/main" id="{86895C0D-FB72-5149-B7B0-99DC06BD14D9}"/>
              </a:ext>
            </a:extLst>
          </p:cNvPr>
          <p:cNvSpPr txBox="1">
            <a:spLocks noGrp="1"/>
          </p:cNvSpPr>
          <p:nvPr>
            <p:ph type="title"/>
          </p:nvPr>
        </p:nvSpPr>
        <p:spPr>
          <a:xfrm>
            <a:off x="457199" y="457200"/>
            <a:ext cx="10515601" cy="178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nSpc>
                <a:spcPct val="80000"/>
              </a:lnSpc>
              <a:spcBef>
                <a:spcPts val="0"/>
              </a:spcBef>
              <a:defRPr sz="14500" spc="-145">
                <a:solidFill>
                  <a:srgbClr val="FFFFFF"/>
                </a:solidFill>
                <a:latin typeface="+mj-lt"/>
                <a:ea typeface="+mj-ea"/>
                <a:cs typeface="+mj-cs"/>
                <a:sym typeface="IBM Plex Sans Light"/>
              </a:defRPr>
            </a:pPr>
            <a:r>
              <a:rPr lang="en-US" sz="7200" b="0" dirty="0">
                <a:solidFill>
                  <a:srgbClr val="002D9C"/>
                </a:solidFill>
                <a:latin typeface="IBM Plex Sans ExtLt" panose="020B0303050203000203" pitchFamily="34" charset="0"/>
              </a:rPr>
              <a:t>AI use cases implemented</a:t>
            </a:r>
            <a:endParaRPr sz="7200" b="0" dirty="0">
              <a:solidFill>
                <a:srgbClr val="002D9C"/>
              </a:solidFill>
              <a:latin typeface="IBM Plex Sans ExtLt" panose="020B0303050203000203" pitchFamily="34" charset="0"/>
            </a:endParaRPr>
          </a:p>
        </p:txBody>
      </p:sp>
    </p:spTree>
    <p:extLst>
      <p:ext uri="{BB962C8B-B14F-4D97-AF65-F5344CB8AC3E}">
        <p14:creationId xmlns:p14="http://schemas.microsoft.com/office/powerpoint/2010/main" val="65981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E5767D-3B68-D93D-9FA4-7B8C7292A788}"/>
              </a:ext>
            </a:extLst>
          </p:cNvPr>
          <p:cNvSpPr>
            <a:spLocks noGrp="1"/>
          </p:cNvSpPr>
          <p:nvPr>
            <p:ph type="title"/>
          </p:nvPr>
        </p:nvSpPr>
        <p:spPr>
          <a:xfrm>
            <a:off x="457200" y="1447800"/>
            <a:ext cx="2971800" cy="3657600"/>
          </a:xfrm>
        </p:spPr>
        <p:txBody>
          <a:bodyPr/>
          <a:lstStyle/>
          <a:p>
            <a:r>
              <a:rPr lang="en-US" sz="3200" dirty="0">
                <a:solidFill>
                  <a:schemeClr val="tx1"/>
                </a:solidFill>
              </a:rPr>
              <a:t>Software testing is the most widely implemented traditional AI use case</a:t>
            </a:r>
            <a:endParaRPr lang="en-SG" dirty="0">
              <a:solidFill>
                <a:schemeClr val="tx1"/>
              </a:solidFill>
            </a:endParaRPr>
          </a:p>
        </p:txBody>
      </p:sp>
      <p:sp>
        <p:nvSpPr>
          <p:cNvPr id="8" name="Text Placeholder 7">
            <a:extLst>
              <a:ext uri="{FF2B5EF4-FFF2-40B4-BE49-F238E27FC236}">
                <a16:creationId xmlns:a16="http://schemas.microsoft.com/office/drawing/2014/main" id="{B62518CF-FEBE-0189-00DA-FAC0571BA9F0}"/>
              </a:ext>
            </a:extLst>
          </p:cNvPr>
          <p:cNvSpPr>
            <a:spLocks noGrp="1"/>
          </p:cNvSpPr>
          <p:nvPr>
            <p:ph type="body"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6F6F6F"/>
                </a:solidFill>
                <a:effectLst/>
                <a:uLnTx/>
                <a:uFillTx/>
                <a:latin typeface="IBM Plex Sans Medm" panose="020B0503050203000203" pitchFamily="34" charset="0"/>
                <a:ea typeface="+mn-ea"/>
                <a:cs typeface="+mn-cs"/>
              </a:rPr>
              <a:t>Traditional AI use cases</a:t>
            </a:r>
            <a:endParaRPr kumimoji="0" lang="en-SG" sz="1000" b="0" i="0" u="none" strike="noStrike" kern="1200" cap="none" spc="0" normalizeH="0" baseline="0" noProof="0" dirty="0">
              <a:ln>
                <a:noFill/>
              </a:ln>
              <a:solidFill>
                <a:srgbClr val="6F6F6F"/>
              </a:solidFill>
              <a:effectLst/>
              <a:uLnTx/>
              <a:uFillTx/>
              <a:latin typeface="IBM Plex Sans Medm" panose="020B0503050203000203" pitchFamily="34" charset="0"/>
              <a:ea typeface="+mn-ea"/>
              <a:cs typeface="+mn-cs"/>
            </a:endParaRPr>
          </a:p>
          <a:p>
            <a:endParaRPr lang="en-SG" dirty="0"/>
          </a:p>
        </p:txBody>
      </p:sp>
      <p:sp>
        <p:nvSpPr>
          <p:cNvPr id="11" name="Text Placeholder 10">
            <a:extLst>
              <a:ext uri="{FF2B5EF4-FFF2-40B4-BE49-F238E27FC236}">
                <a16:creationId xmlns:a16="http://schemas.microsoft.com/office/drawing/2014/main" id="{766F1785-57CA-6D35-1CF9-04D6ACAFD108}"/>
              </a:ext>
            </a:extLst>
          </p:cNvPr>
          <p:cNvSpPr>
            <a:spLocks noGrp="1"/>
          </p:cNvSpPr>
          <p:nvPr>
            <p:ph type="body" sz="quarter" idx="15"/>
          </p:nvPr>
        </p:nvSpPr>
        <p:spPr/>
        <p:txBody>
          <a:bodyPr/>
          <a:lstStyle/>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Source: IBV Performance Data and Benchmarking, 2025</a:t>
            </a:r>
          </a:p>
          <a:p>
            <a:pPr marL="0" marR="0" lvl="0" indent="0" algn="l" defTabSz="914400" rtl="0" eaLnBrk="1" fontAlgn="base" latinLnBrk="0" hangingPunct="1">
              <a:lnSpc>
                <a:spcPct val="110000"/>
              </a:lnSpc>
              <a:spcBef>
                <a:spcPts val="0"/>
              </a:spcBef>
              <a:spcAft>
                <a:spcPct val="0"/>
              </a:spcAft>
              <a:buClr>
                <a:srgbClr val="001141"/>
              </a:buClr>
              <a:buSzPct val="90000"/>
              <a:buFont typeface="IBM Plex Sans Light" pitchFamily="2" charset="2"/>
              <a:buNone/>
              <a:tabLst/>
              <a:defRPr/>
            </a:pPr>
            <a:r>
              <a:rPr kumimoji="0" lang="en-US" sz="800" b="0" i="0" u="none" strike="noStrike" kern="0" cap="none" spc="0" normalizeH="0" baseline="0" noProof="0" dirty="0">
                <a:ln>
                  <a:noFill/>
                </a:ln>
                <a:solidFill>
                  <a:srgbClr val="000000">
                    <a:alpha val="60000"/>
                  </a:srgbClr>
                </a:solidFill>
                <a:effectLst/>
                <a:uLnTx/>
                <a:uFillTx/>
                <a:latin typeface="IBM Plex Sans Light" panose="020B0403050203000203" pitchFamily="34" charset="0"/>
              </a:rPr>
              <a:t>Refer to slide notes for questions.</a:t>
            </a:r>
            <a:endParaRPr lang="en-SG" dirty="0"/>
          </a:p>
        </p:txBody>
      </p:sp>
      <p:graphicFrame>
        <p:nvGraphicFramePr>
          <p:cNvPr id="2" name="ChartObject" descr="MarketSight_Chart">
            <a:extLst>
              <a:ext uri="{FF2B5EF4-FFF2-40B4-BE49-F238E27FC236}">
                <a16:creationId xmlns:a16="http://schemas.microsoft.com/office/drawing/2014/main" id="{077FC78A-BC8A-461B-BAD9-1BD07321102E}"/>
              </a:ext>
            </a:extLst>
          </p:cNvPr>
          <p:cNvGraphicFramePr>
            <a:graphicFrameLocks noGrp="1"/>
          </p:cNvGraphicFramePr>
          <p:nvPr>
            <p:extLst>
              <p:ext uri="{D42A27DB-BD31-4B8C-83A1-F6EECF244321}">
                <p14:modId xmlns:p14="http://schemas.microsoft.com/office/powerpoint/2010/main" val="1251755658"/>
              </p:ext>
            </p:extLst>
          </p:nvPr>
        </p:nvGraphicFramePr>
        <p:xfrm>
          <a:off x="3886200" y="265176"/>
          <a:ext cx="10287000" cy="773582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97297828"/>
      </p:ext>
    </p:extLst>
  </p:cSld>
  <p:clrMapOvr>
    <a:masterClrMapping/>
  </p:clrMapOvr>
</p:sld>
</file>

<file path=ppt/theme/theme1.xml><?xml version="1.0" encoding="utf-8"?>
<a:theme xmlns:a="http://schemas.openxmlformats.org/drawingml/2006/main" name="[6] 1:2_1:2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Presentation2" id="{AEC084C3-7928-4341-9B04-D0BFF29BAFD9}" vid="{D581B7AF-7943-1940-A2AC-DD1060E3ABFB}"/>
    </a:ext>
  </a:extLst>
</a:theme>
</file>

<file path=ppt/theme/theme2.xml><?xml version="1.0" encoding="utf-8"?>
<a:theme xmlns:a="http://schemas.openxmlformats.org/drawingml/2006/main" name="Covers, ©, end slides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spAutoFit/>
      </a:bodyPr>
      <a:lstStyle>
        <a:defPPr algn="l">
          <a:lnSpc>
            <a:spcPct val="110000"/>
          </a:lnSpc>
          <a:spcBef>
            <a:spcPts val="1800"/>
          </a:spcBef>
          <a:defRPr sz="1800" dirty="0"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Presentation2" id="{AEC084C3-7928-4341-9B04-D0BFF29BAFD9}" vid="{47F47152-B351-1146-9F9A-E4A6DC97C6A8}"/>
    </a:ext>
  </a:extLst>
</a:theme>
</file>

<file path=ppt/theme/theme3.xml><?xml version="1.0" encoding="utf-8"?>
<a:theme xmlns:a="http://schemas.openxmlformats.org/drawingml/2006/main" name="1_[2] 4-column ">
  <a:themeElements>
    <a:clrScheme name="Custom IBV 2022 V2">
      <a:dk1>
        <a:srgbClr val="FFFFFF"/>
      </a:dk1>
      <a:lt1>
        <a:srgbClr val="000000"/>
      </a:lt1>
      <a:dk2>
        <a:srgbClr val="E5F6FF"/>
      </a:dk2>
      <a:lt2>
        <a:srgbClr val="F4F4F4"/>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Presentation1" id="{24F7DD5B-F445-384B-A7D9-3070D3A226DE}" vid="{E0B1577C-BDEB-9944-8F47-47A6D1FB37F2}"/>
    </a:ext>
  </a:extLst>
</a:theme>
</file>

<file path=ppt/theme/theme4.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5.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Override1.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4.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[1] Dividers </Template>
  <TotalTime>136937</TotalTime>
  <Words>5347</Words>
  <Application>Microsoft Macintosh PowerPoint</Application>
  <PresentationFormat>Custom</PresentationFormat>
  <Paragraphs>647</Paragraphs>
  <Slides>41</Slides>
  <Notes>37</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41</vt:i4>
      </vt:variant>
    </vt:vector>
  </HeadingPairs>
  <TitlesOfParts>
    <vt:vector size="58" baseType="lpstr">
      <vt:lpstr>ＭＳ Ｐゴシック</vt:lpstr>
      <vt:lpstr>.AppleSystemUIFont</vt:lpstr>
      <vt:lpstr>Aptos Narrow</vt:lpstr>
      <vt:lpstr>Arial</vt:lpstr>
      <vt:lpstr>Arial Regular</vt:lpstr>
      <vt:lpstr>Calibri</vt:lpstr>
      <vt:lpstr>IBM Plex Sans</vt:lpstr>
      <vt:lpstr>IBM Plex Sans ExtLt</vt:lpstr>
      <vt:lpstr>IBM Plex Sans Light</vt:lpstr>
      <vt:lpstr>IBM Plex Sans Medm</vt:lpstr>
      <vt:lpstr>IBM Plex Sans Thin</vt:lpstr>
      <vt:lpstr>IBM Plex Serif Light</vt:lpstr>
      <vt:lpstr>LucidaGrande</vt:lpstr>
      <vt:lpstr>System Font Regular</vt:lpstr>
      <vt:lpstr>[6] 1:2_1:2 </vt:lpstr>
      <vt:lpstr>Covers, ©, end slides </vt:lpstr>
      <vt:lpstr>1_[2] 4-column </vt:lpstr>
      <vt:lpstr>Protecting intellectual capital and IBM assets  If you have any questions regarding use of this document, please contact: global.benchmarking@us.ibm.com  Remove this slide before sharing with clients  </vt:lpstr>
      <vt:lpstr>AI impact in IT benchmark report</vt:lpstr>
      <vt:lpstr>Contents</vt:lpstr>
      <vt:lpstr>Study overview</vt:lpstr>
      <vt:lpstr>Key findings: AI impact on IT performance</vt:lpstr>
      <vt:lpstr>Key findings: maximizing AI impact on IT performance </vt:lpstr>
      <vt:lpstr>Contents</vt:lpstr>
      <vt:lpstr>AI use cases implemented</vt:lpstr>
      <vt:lpstr>Software testing is the most widely implemented traditional AI use case</vt:lpstr>
      <vt:lpstr>Code generation is the most widely implemented generative AI use case – and is rated the most effective</vt:lpstr>
      <vt:lpstr>Machine learning skills are most important to companies</vt:lpstr>
      <vt:lpstr>Relationship between individual AI use cases and IT performance (KPIs)</vt:lpstr>
      <vt:lpstr>With AI,  companies implement major releases faster</vt:lpstr>
      <vt:lpstr>With AI, companies repair and restore IT services faster after high-severity incidents</vt:lpstr>
      <vt:lpstr>With AI, there are fewer outages when implementing changes to production environments</vt:lpstr>
      <vt:lpstr>Relationship between AI maturity and IT performance (KPIs)</vt:lpstr>
      <vt:lpstr>Performance on IT KPIs improves as AI adoption matures</vt:lpstr>
      <vt:lpstr>Mature adopters have unlocked more AI value by scaling its integration across IT processes</vt:lpstr>
      <vt:lpstr>IT spend is the same regardless of AI maturity and scale</vt:lpstr>
      <vt:lpstr>More budget is allocated to AI as implementations mature and scale </vt:lpstr>
      <vt:lpstr>Companies become more effective as AI implementations mature and scale </vt:lpstr>
      <vt:lpstr>Companies become more efficient as AI adoption matures and scales</vt:lpstr>
      <vt:lpstr>Mature AI adopters attribute a greater  reduction in helpdesk tickets requiring human intervention to AI</vt:lpstr>
      <vt:lpstr>Relationship between AI maturity and application of IT best practices</vt:lpstr>
      <vt:lpstr>Cloud adoption levels are the same for mature AI adopters and AI initiators</vt:lpstr>
      <vt:lpstr>Mature AI adopters deploy code more often</vt:lpstr>
      <vt:lpstr>Mature AI adopters’ IT functions are more effectively supporting business strategy</vt:lpstr>
      <vt:lpstr>Mature AI adopters are more likely to report that AI has improved  IT decision-making effectiveness</vt:lpstr>
      <vt:lpstr>Mature AI adopters attribute greater increases in IT innovation to AI</vt:lpstr>
      <vt:lpstr>Mature AI adopters apply Site Reliability Engineering (SRE)* more extensively</vt:lpstr>
      <vt:lpstr>Mature adopters predict higher generative AI-driven cost changes for data centers</vt:lpstr>
      <vt:lpstr>Mature AI adopters are more likely to rate data augmentation for machine learning as the most effective gen AI use case</vt:lpstr>
      <vt:lpstr>Demographics</vt:lpstr>
      <vt:lpstr>PowerPoint Presentation</vt:lpstr>
      <vt:lpstr>How we calculated estimated AI impact on IT KPIs for mature AI adopters  Since the full impact of AI is not revealed until the organization reaches at least the operating level of AI adoption, the results reflect only the 38% of respondents that are operating or optimizing - mature AI adopters.</vt:lpstr>
      <vt:lpstr>IT organization KPIs*   For industry or peer group metrics, go to Benchmark Wizard           *All respondents   </vt:lpstr>
      <vt:lpstr>IT organization KPIs*   For industry or peer group metrics, go to Benchmark Wizard           *All respondents   </vt:lpstr>
      <vt:lpstr>About us</vt:lpstr>
      <vt:lpstr>About IBV Performance Data and Benchmarking</vt:lpstr>
      <vt:lpstr>Subject matter experts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IBV best practices template</dc:title>
  <dc:creator>Annette E Laprade</dc:creator>
  <cp:lastModifiedBy>Lisa Fisher</cp:lastModifiedBy>
  <cp:revision>1227</cp:revision>
  <cp:lastPrinted>2019-04-25T15:14:05Z</cp:lastPrinted>
  <dcterms:created xsi:type="dcterms:W3CDTF">2023-07-11T17:10:48Z</dcterms:created>
  <dcterms:modified xsi:type="dcterms:W3CDTF">2025-01-15T12:11:45Z</dcterms:modified>
</cp:coreProperties>
</file>

<file path=docProps/thumbnail.jpeg>
</file>